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  <p:sldMasterId id="2147483650" r:id="rId5"/>
  </p:sldMasterIdLst>
  <p:notesMasterIdLst>
    <p:notesMasterId r:id="rId22"/>
  </p:notesMasterIdLst>
  <p:handoutMasterIdLst>
    <p:handoutMasterId r:id="rId23"/>
  </p:handoutMasterIdLst>
  <p:sldIdLst>
    <p:sldId id="656" r:id="rId6"/>
    <p:sldId id="625" r:id="rId7"/>
    <p:sldId id="653" r:id="rId8"/>
    <p:sldId id="627" r:id="rId9"/>
    <p:sldId id="626" r:id="rId10"/>
    <p:sldId id="628" r:id="rId11"/>
    <p:sldId id="637" r:id="rId12"/>
    <p:sldId id="640" r:id="rId13"/>
    <p:sldId id="654" r:id="rId14"/>
    <p:sldId id="633" r:id="rId15"/>
    <p:sldId id="634" r:id="rId16"/>
    <p:sldId id="632" r:id="rId17"/>
    <p:sldId id="638" r:id="rId18"/>
    <p:sldId id="655" r:id="rId19"/>
    <p:sldId id="639" r:id="rId20"/>
    <p:sldId id="631" r:id="rId2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han tuan" initials="wt" lastIdx="1" clrIdx="0">
    <p:extLst>
      <p:ext uri="{19B8F6BF-5375-455C-9EA6-DF929625EA0E}">
        <p15:presenceInfo xmlns:p15="http://schemas.microsoft.com/office/powerpoint/2012/main" userId="ede4c4a75f00d1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000"/>
    <a:srgbClr val="CC0000"/>
    <a:srgbClr val="CC66FF"/>
    <a:srgbClr val="FFFF00"/>
    <a:srgbClr val="FFCC6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5411" autoAdjust="0"/>
  </p:normalViewPr>
  <p:slideViewPr>
    <p:cSldViewPr>
      <p:cViewPr varScale="1">
        <p:scale>
          <a:sx n="99" d="100"/>
          <a:sy n="99" d="100"/>
        </p:scale>
        <p:origin x="125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5T13:52:55.77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609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407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261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424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15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359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594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7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40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364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7.jpe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8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13003175" imgH="9752381" progId="Photoshop.Image.10">
                  <p:embed/>
                </p:oleObj>
              </mc:Choice>
              <mc:Fallback>
                <p:oleObj name="Image" r:id="rId14" imgW="13003175" imgH="9752381" progId="Photoshop.Image.1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 userDrawn="1"/>
        </p:nvGraphicFramePr>
        <p:xfrm>
          <a:off x="8358188" y="4724400"/>
          <a:ext cx="785812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6" imgW="1244006" imgH="2539683" progId="Photoshop.Image.10">
                  <p:embed/>
                </p:oleObj>
              </mc:Choice>
              <mc:Fallback>
                <p:oleObj name="Image" r:id="rId16" imgW="1244006" imgH="2539683" progId="Photoshop.Image.1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8188" y="4724400"/>
                        <a:ext cx="785812" cy="160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1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13003175" imgH="9752381" progId="Photoshop.Image.10">
                  <p:embed/>
                </p:oleObj>
              </mc:Choice>
              <mc:Fallback>
                <p:oleObj name="Image" r:id="rId14" imgW="13003175" imgH="9752381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12.jpeg"/><Relationship Id="rId5" Type="http://schemas.openxmlformats.org/officeDocument/2006/relationships/image" Target="../media/image32.jpeg"/><Relationship Id="rId10" Type="http://schemas.openxmlformats.org/officeDocument/2006/relationships/image" Target="../media/image19.tiff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8D4DF4-FFAB-41BB-B670-8F6C4DDA1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物聯網應用專題</a:t>
            </a:r>
            <a:r>
              <a:rPr lang="en-US" altLang="zh-TW" dirty="0"/>
              <a:t>-</a:t>
            </a:r>
            <a:r>
              <a:rPr lang="zh-TW" altLang="en-US" dirty="0"/>
              <a:t>智慧家電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EE9374-859A-4391-B2C4-61E01DD2D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雷以諾</a:t>
            </a:r>
            <a:endParaRPr lang="en-US" altLang="zh-TW" dirty="0"/>
          </a:p>
          <a:p>
            <a:r>
              <a:rPr lang="zh-TW" altLang="en-US" dirty="0"/>
              <a:t>指導：段維瀚老師</a:t>
            </a:r>
            <a:endParaRPr lang="en-US" altLang="zh-TW" dirty="0"/>
          </a:p>
          <a:p>
            <a:r>
              <a:rPr lang="en-US" altLang="zh-TW" dirty="0"/>
              <a:t>20121/07/13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10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09C6B1-B40D-7A46-A53E-0B33E98D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使用資料庫資料繪製溫濕度走勢圖表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D8F380-22F1-044E-9654-6C3B57F8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1" y="1772816"/>
            <a:ext cx="6114854" cy="4586141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10472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09C6B1-B40D-7A46-A53E-0B33E98D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溫濕度走勢圖表</a:t>
            </a:r>
          </a:p>
        </p:txBody>
      </p:sp>
      <p:sp>
        <p:nvSpPr>
          <p:cNvPr id="3" name="圓柱 2">
            <a:extLst>
              <a:ext uri="{FF2B5EF4-FFF2-40B4-BE49-F238E27FC236}">
                <a16:creationId xmlns:a16="http://schemas.microsoft.com/office/drawing/2014/main" id="{E722F7EB-507F-0741-AC94-27EF2D4B8308}"/>
              </a:ext>
            </a:extLst>
          </p:cNvPr>
          <p:cNvSpPr/>
          <p:nvPr/>
        </p:nvSpPr>
        <p:spPr>
          <a:xfrm>
            <a:off x="7460028" y="3444271"/>
            <a:ext cx="936104" cy="9361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DB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3E596ED3-09C9-CC4C-A78F-5B0EEC63BCE8}"/>
              </a:ext>
            </a:extLst>
          </p:cNvPr>
          <p:cNvSpPr/>
          <p:nvPr/>
        </p:nvSpPr>
        <p:spPr>
          <a:xfrm>
            <a:off x="2987824" y="2590605"/>
            <a:ext cx="360040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ED41CEB-2B21-0543-8E33-786600E1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4174982"/>
            <a:ext cx="2480805" cy="186060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19458" name="Picture 2" descr="Matplotlib: Python plotting — Matplotlib 3.4.2 documentation">
            <a:extLst>
              <a:ext uri="{FF2B5EF4-FFF2-40B4-BE49-F238E27FC236}">
                <a16:creationId xmlns:a16="http://schemas.microsoft.com/office/drawing/2014/main" id="{81851843-D9C8-8044-A558-D2E5BE8C2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87" y="5625119"/>
            <a:ext cx="1712767" cy="41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彎箭號 8">
            <a:extLst>
              <a:ext uri="{FF2B5EF4-FFF2-40B4-BE49-F238E27FC236}">
                <a16:creationId xmlns:a16="http://schemas.microsoft.com/office/drawing/2014/main" id="{390FABEF-DE52-0E4A-B448-FFE6F6333003}"/>
              </a:ext>
            </a:extLst>
          </p:cNvPr>
          <p:cNvSpPr/>
          <p:nvPr/>
        </p:nvSpPr>
        <p:spPr>
          <a:xfrm rot="10800000">
            <a:off x="6244096" y="4529220"/>
            <a:ext cx="1712767" cy="576066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右彎箭號 11">
            <a:extLst>
              <a:ext uri="{FF2B5EF4-FFF2-40B4-BE49-F238E27FC236}">
                <a16:creationId xmlns:a16="http://schemas.microsoft.com/office/drawing/2014/main" id="{95B41D7A-C2E4-744F-8115-35572D141872}"/>
              </a:ext>
            </a:extLst>
          </p:cNvPr>
          <p:cNvSpPr/>
          <p:nvPr/>
        </p:nvSpPr>
        <p:spPr>
          <a:xfrm rot="5400000">
            <a:off x="7172380" y="2307583"/>
            <a:ext cx="576065" cy="992900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1" name="圖片 10" descr="一張含有 文字, 電路, 電子用品 的圖片&#10;&#10;自動產生的描述">
            <a:extLst>
              <a:ext uri="{FF2B5EF4-FFF2-40B4-BE49-F238E27FC236}">
                <a16:creationId xmlns:a16="http://schemas.microsoft.com/office/drawing/2014/main" id="{8814245D-DAF9-45BF-9CDC-86ED68060B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2" y="1777377"/>
            <a:ext cx="2592536" cy="19444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81A5F6-E014-4A32-BADA-17CCFCD1DC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92" y="1449245"/>
            <a:ext cx="3348451" cy="22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2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7A2CAE7-053A-F847-87BA-BE16D817E0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98" y="3951344"/>
            <a:ext cx="1333948" cy="2029104"/>
          </a:xfrm>
          <a:prstGeom prst="rect">
            <a:avLst/>
          </a:prstGeom>
        </p:spPr>
      </p:pic>
      <p:pic>
        <p:nvPicPr>
          <p:cNvPr id="7" name="圖片 6" descr="一張含有 黑暗 的圖片&#10;&#10;自動產生的描述">
            <a:extLst>
              <a:ext uri="{FF2B5EF4-FFF2-40B4-BE49-F238E27FC236}">
                <a16:creationId xmlns:a16="http://schemas.microsoft.com/office/drawing/2014/main" id="{30649E16-E15A-994F-AAFD-DA54CF6B6F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933056"/>
            <a:ext cx="1333949" cy="2029105"/>
          </a:xfrm>
          <a:prstGeom prst="rect">
            <a:avLst/>
          </a:prstGeom>
        </p:spPr>
      </p:pic>
      <p:sp>
        <p:nvSpPr>
          <p:cNvPr id="14" name="直線圖說文字 1 (加上框線和強調線) 13">
            <a:extLst>
              <a:ext uri="{FF2B5EF4-FFF2-40B4-BE49-F238E27FC236}">
                <a16:creationId xmlns:a16="http://schemas.microsoft.com/office/drawing/2014/main" id="{505E2BB7-A745-A44C-B4A5-54190FC81FBB}"/>
              </a:ext>
            </a:extLst>
          </p:cNvPr>
          <p:cNvSpPr/>
          <p:nvPr/>
        </p:nvSpPr>
        <p:spPr>
          <a:xfrm>
            <a:off x="2522652" y="3263109"/>
            <a:ext cx="1331640" cy="576037"/>
          </a:xfrm>
          <a:custGeom>
            <a:avLst/>
            <a:gdLst>
              <a:gd name="connsiteX0" fmla="*/ 0 w 1331640"/>
              <a:gd name="connsiteY0" fmla="*/ 0 h 576037"/>
              <a:gd name="connsiteX1" fmla="*/ 470513 w 1331640"/>
              <a:gd name="connsiteY1" fmla="*/ 0 h 576037"/>
              <a:gd name="connsiteX2" fmla="*/ 927709 w 1331640"/>
              <a:gd name="connsiteY2" fmla="*/ 0 h 576037"/>
              <a:gd name="connsiteX3" fmla="*/ 1331640 w 1331640"/>
              <a:gd name="connsiteY3" fmla="*/ 0 h 576037"/>
              <a:gd name="connsiteX4" fmla="*/ 1331640 w 1331640"/>
              <a:gd name="connsiteY4" fmla="*/ 576037 h 576037"/>
              <a:gd name="connsiteX5" fmla="*/ 914393 w 1331640"/>
              <a:gd name="connsiteY5" fmla="*/ 576037 h 576037"/>
              <a:gd name="connsiteX6" fmla="*/ 470513 w 1331640"/>
              <a:gd name="connsiteY6" fmla="*/ 576037 h 576037"/>
              <a:gd name="connsiteX7" fmla="*/ 0 w 1331640"/>
              <a:gd name="connsiteY7" fmla="*/ 576037 h 576037"/>
              <a:gd name="connsiteX8" fmla="*/ 0 w 1331640"/>
              <a:gd name="connsiteY8" fmla="*/ 0 h 576037"/>
              <a:gd name="connsiteX0" fmla="*/ -110966 w 1331640"/>
              <a:gd name="connsiteY0" fmla="*/ 0 h 576037"/>
              <a:gd name="connsiteX1" fmla="*/ -110966 w 1331640"/>
              <a:gd name="connsiteY1" fmla="*/ 576037 h 576037"/>
              <a:gd name="connsiteX2" fmla="*/ -110966 w 1331640"/>
              <a:gd name="connsiteY2" fmla="*/ 0 h 576037"/>
              <a:gd name="connsiteX0" fmla="*/ -110966 w 1331640"/>
              <a:gd name="connsiteY0" fmla="*/ 108007 h 576037"/>
              <a:gd name="connsiteX1" fmla="*/ -482972 w 1331640"/>
              <a:gd name="connsiteY1" fmla="*/ 34787 h 576037"/>
              <a:gd name="connsiteX2" fmla="*/ -826363 w 1331640"/>
              <a:gd name="connsiteY2" fmla="*/ -32800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1640" h="576037" fill="none" extrusionOk="0">
                <a:moveTo>
                  <a:pt x="0" y="0"/>
                </a:moveTo>
                <a:cubicBezTo>
                  <a:pt x="148500" y="-20801"/>
                  <a:pt x="322926" y="31650"/>
                  <a:pt x="470513" y="0"/>
                </a:cubicBezTo>
                <a:cubicBezTo>
                  <a:pt x="618100" y="-31650"/>
                  <a:pt x="810383" y="10210"/>
                  <a:pt x="927709" y="0"/>
                </a:cubicBezTo>
                <a:cubicBezTo>
                  <a:pt x="1045035" y="-10210"/>
                  <a:pt x="1196041" y="26704"/>
                  <a:pt x="1331640" y="0"/>
                </a:cubicBezTo>
                <a:cubicBezTo>
                  <a:pt x="1344588" y="237666"/>
                  <a:pt x="1294197" y="362187"/>
                  <a:pt x="1331640" y="576037"/>
                </a:cubicBezTo>
                <a:cubicBezTo>
                  <a:pt x="1209708" y="608611"/>
                  <a:pt x="1097918" y="528958"/>
                  <a:pt x="914393" y="576037"/>
                </a:cubicBezTo>
                <a:cubicBezTo>
                  <a:pt x="730868" y="623116"/>
                  <a:pt x="575774" y="564739"/>
                  <a:pt x="470513" y="576037"/>
                </a:cubicBezTo>
                <a:cubicBezTo>
                  <a:pt x="365252" y="587335"/>
                  <a:pt x="148111" y="574502"/>
                  <a:pt x="0" y="576037"/>
                </a:cubicBezTo>
                <a:cubicBezTo>
                  <a:pt x="-67084" y="347735"/>
                  <a:pt x="4947" y="142017"/>
                  <a:pt x="0" y="0"/>
                </a:cubicBezTo>
                <a:close/>
              </a:path>
              <a:path w="1331640" h="576037" fill="none" extrusionOk="0">
                <a:moveTo>
                  <a:pt x="-110966" y="0"/>
                </a:moveTo>
                <a:cubicBezTo>
                  <a:pt x="-55438" y="257199"/>
                  <a:pt x="-137452" y="369688"/>
                  <a:pt x="-110966" y="576037"/>
                </a:cubicBezTo>
                <a:cubicBezTo>
                  <a:pt x="-128638" y="365803"/>
                  <a:pt x="-57792" y="140379"/>
                  <a:pt x="-110966" y="0"/>
                </a:cubicBezTo>
                <a:close/>
              </a:path>
              <a:path w="1331640" h="576037" fill="none" extrusionOk="0">
                <a:moveTo>
                  <a:pt x="-110966" y="108007"/>
                </a:moveTo>
                <a:cubicBezTo>
                  <a:pt x="-277491" y="93084"/>
                  <a:pt x="-321013" y="38108"/>
                  <a:pt x="-482972" y="34787"/>
                </a:cubicBezTo>
                <a:cubicBezTo>
                  <a:pt x="-644931" y="31467"/>
                  <a:pt x="-738211" y="-30959"/>
                  <a:pt x="-826363" y="-32800"/>
                </a:cubicBezTo>
              </a:path>
              <a:path w="1331640" h="576037" stroke="0" extrusionOk="0">
                <a:moveTo>
                  <a:pt x="0" y="0"/>
                </a:moveTo>
                <a:cubicBezTo>
                  <a:pt x="179796" y="-14818"/>
                  <a:pt x="317028" y="46204"/>
                  <a:pt x="430564" y="0"/>
                </a:cubicBezTo>
                <a:cubicBezTo>
                  <a:pt x="544100" y="-46204"/>
                  <a:pt x="647552" y="47214"/>
                  <a:pt x="834494" y="0"/>
                </a:cubicBezTo>
                <a:cubicBezTo>
                  <a:pt x="1021436" y="-47214"/>
                  <a:pt x="1125385" y="29930"/>
                  <a:pt x="1331640" y="0"/>
                </a:cubicBezTo>
                <a:cubicBezTo>
                  <a:pt x="1356115" y="248094"/>
                  <a:pt x="1267721" y="444784"/>
                  <a:pt x="1331640" y="576037"/>
                </a:cubicBezTo>
                <a:cubicBezTo>
                  <a:pt x="1161600" y="590894"/>
                  <a:pt x="1037889" y="526382"/>
                  <a:pt x="914393" y="576037"/>
                </a:cubicBezTo>
                <a:cubicBezTo>
                  <a:pt x="790897" y="625692"/>
                  <a:pt x="668652" y="539869"/>
                  <a:pt x="443880" y="576037"/>
                </a:cubicBezTo>
                <a:cubicBezTo>
                  <a:pt x="219108" y="612205"/>
                  <a:pt x="96744" y="551755"/>
                  <a:pt x="0" y="576037"/>
                </a:cubicBezTo>
                <a:cubicBezTo>
                  <a:pt x="-5619" y="419461"/>
                  <a:pt x="6102" y="259229"/>
                  <a:pt x="0" y="0"/>
                </a:cubicBezTo>
                <a:close/>
              </a:path>
              <a:path w="1331640" h="576037" fill="none" stroke="0" extrusionOk="0">
                <a:moveTo>
                  <a:pt x="-110966" y="0"/>
                </a:moveTo>
                <a:cubicBezTo>
                  <a:pt x="-85788" y="279137"/>
                  <a:pt x="-156981" y="302074"/>
                  <a:pt x="-110966" y="576037"/>
                </a:cubicBezTo>
                <a:cubicBezTo>
                  <a:pt x="-141090" y="424850"/>
                  <a:pt x="-87180" y="247112"/>
                  <a:pt x="-110966" y="0"/>
                </a:cubicBezTo>
                <a:close/>
              </a:path>
              <a:path w="1331640" h="576037" fill="none" stroke="0" extrusionOk="0">
                <a:moveTo>
                  <a:pt x="-110966" y="108007"/>
                </a:moveTo>
                <a:cubicBezTo>
                  <a:pt x="-294653" y="115845"/>
                  <a:pt x="-374356" y="38622"/>
                  <a:pt x="-468665" y="37604"/>
                </a:cubicBezTo>
                <a:cubicBezTo>
                  <a:pt x="-562974" y="36586"/>
                  <a:pt x="-750282" y="-36079"/>
                  <a:pt x="-826363" y="-32800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18750"/>
                      <a:gd name="adj2" fmla="val -8333"/>
                      <a:gd name="adj3" fmla="val -5694"/>
                      <a:gd name="adj4" fmla="val -6205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RFID/NFC</a:t>
            </a:r>
            <a:endParaRPr kumimoji="1" lang="zh-TW" altLang="en-US" dirty="0"/>
          </a:p>
        </p:txBody>
      </p:sp>
      <p:sp>
        <p:nvSpPr>
          <p:cNvPr id="15" name="直線圖說文字 1 (加上框線和強調線) 14">
            <a:extLst>
              <a:ext uri="{FF2B5EF4-FFF2-40B4-BE49-F238E27FC236}">
                <a16:creationId xmlns:a16="http://schemas.microsoft.com/office/drawing/2014/main" id="{01FA1A7A-648C-4C4D-BC8C-06E32DA71D55}"/>
              </a:ext>
            </a:extLst>
          </p:cNvPr>
          <p:cNvSpPr/>
          <p:nvPr/>
        </p:nvSpPr>
        <p:spPr>
          <a:xfrm>
            <a:off x="3842634" y="548554"/>
            <a:ext cx="1331640" cy="576037"/>
          </a:xfrm>
          <a:custGeom>
            <a:avLst/>
            <a:gdLst>
              <a:gd name="connsiteX0" fmla="*/ 0 w 1331640"/>
              <a:gd name="connsiteY0" fmla="*/ 0 h 576037"/>
              <a:gd name="connsiteX1" fmla="*/ 470513 w 1331640"/>
              <a:gd name="connsiteY1" fmla="*/ 0 h 576037"/>
              <a:gd name="connsiteX2" fmla="*/ 927709 w 1331640"/>
              <a:gd name="connsiteY2" fmla="*/ 0 h 576037"/>
              <a:gd name="connsiteX3" fmla="*/ 1331640 w 1331640"/>
              <a:gd name="connsiteY3" fmla="*/ 0 h 576037"/>
              <a:gd name="connsiteX4" fmla="*/ 1331640 w 1331640"/>
              <a:gd name="connsiteY4" fmla="*/ 576037 h 576037"/>
              <a:gd name="connsiteX5" fmla="*/ 914393 w 1331640"/>
              <a:gd name="connsiteY5" fmla="*/ 576037 h 576037"/>
              <a:gd name="connsiteX6" fmla="*/ 470513 w 1331640"/>
              <a:gd name="connsiteY6" fmla="*/ 576037 h 576037"/>
              <a:gd name="connsiteX7" fmla="*/ 0 w 1331640"/>
              <a:gd name="connsiteY7" fmla="*/ 576037 h 576037"/>
              <a:gd name="connsiteX8" fmla="*/ 0 w 1331640"/>
              <a:gd name="connsiteY8" fmla="*/ 0 h 576037"/>
              <a:gd name="connsiteX0" fmla="*/ -110966 w 1331640"/>
              <a:gd name="connsiteY0" fmla="*/ 0 h 576037"/>
              <a:gd name="connsiteX1" fmla="*/ -110966 w 1331640"/>
              <a:gd name="connsiteY1" fmla="*/ 576037 h 576037"/>
              <a:gd name="connsiteX2" fmla="*/ -110966 w 1331640"/>
              <a:gd name="connsiteY2" fmla="*/ 0 h 576037"/>
              <a:gd name="connsiteX0" fmla="*/ -110966 w 1331640"/>
              <a:gd name="connsiteY0" fmla="*/ 108007 h 576037"/>
              <a:gd name="connsiteX1" fmla="*/ -508081 w 1331640"/>
              <a:gd name="connsiteY1" fmla="*/ 568797 h 576037"/>
              <a:gd name="connsiteX2" fmla="*/ -874648 w 1331640"/>
              <a:gd name="connsiteY2" fmla="*/ 994142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1640" h="576037" fill="none" extrusionOk="0">
                <a:moveTo>
                  <a:pt x="0" y="0"/>
                </a:moveTo>
                <a:cubicBezTo>
                  <a:pt x="148500" y="-20801"/>
                  <a:pt x="322926" y="31650"/>
                  <a:pt x="470513" y="0"/>
                </a:cubicBezTo>
                <a:cubicBezTo>
                  <a:pt x="618100" y="-31650"/>
                  <a:pt x="810383" y="10210"/>
                  <a:pt x="927709" y="0"/>
                </a:cubicBezTo>
                <a:cubicBezTo>
                  <a:pt x="1045035" y="-10210"/>
                  <a:pt x="1196041" y="26704"/>
                  <a:pt x="1331640" y="0"/>
                </a:cubicBezTo>
                <a:cubicBezTo>
                  <a:pt x="1344588" y="237666"/>
                  <a:pt x="1294197" y="362187"/>
                  <a:pt x="1331640" y="576037"/>
                </a:cubicBezTo>
                <a:cubicBezTo>
                  <a:pt x="1209708" y="608611"/>
                  <a:pt x="1097918" y="528958"/>
                  <a:pt x="914393" y="576037"/>
                </a:cubicBezTo>
                <a:cubicBezTo>
                  <a:pt x="730868" y="623116"/>
                  <a:pt x="575774" y="564739"/>
                  <a:pt x="470513" y="576037"/>
                </a:cubicBezTo>
                <a:cubicBezTo>
                  <a:pt x="365252" y="587335"/>
                  <a:pt x="148111" y="574502"/>
                  <a:pt x="0" y="576037"/>
                </a:cubicBezTo>
                <a:cubicBezTo>
                  <a:pt x="-67084" y="347735"/>
                  <a:pt x="4947" y="142017"/>
                  <a:pt x="0" y="0"/>
                </a:cubicBezTo>
                <a:close/>
              </a:path>
              <a:path w="1331640" h="576037" fill="none" extrusionOk="0">
                <a:moveTo>
                  <a:pt x="-110966" y="0"/>
                </a:moveTo>
                <a:cubicBezTo>
                  <a:pt x="-55438" y="257199"/>
                  <a:pt x="-137452" y="369688"/>
                  <a:pt x="-110966" y="576037"/>
                </a:cubicBezTo>
                <a:cubicBezTo>
                  <a:pt x="-128638" y="365803"/>
                  <a:pt x="-57792" y="140379"/>
                  <a:pt x="-110966" y="0"/>
                </a:cubicBezTo>
                <a:close/>
              </a:path>
              <a:path w="1331640" h="576037" fill="none" extrusionOk="0">
                <a:moveTo>
                  <a:pt x="-110966" y="108007"/>
                </a:moveTo>
                <a:cubicBezTo>
                  <a:pt x="-222785" y="270810"/>
                  <a:pt x="-338687" y="351091"/>
                  <a:pt x="-508081" y="568797"/>
                </a:cubicBezTo>
                <a:cubicBezTo>
                  <a:pt x="-677475" y="786503"/>
                  <a:pt x="-793597" y="841937"/>
                  <a:pt x="-874648" y="994142"/>
                </a:cubicBezTo>
              </a:path>
              <a:path w="1331640" h="576037" stroke="0" extrusionOk="0">
                <a:moveTo>
                  <a:pt x="0" y="0"/>
                </a:moveTo>
                <a:cubicBezTo>
                  <a:pt x="179796" y="-14818"/>
                  <a:pt x="317028" y="46204"/>
                  <a:pt x="430564" y="0"/>
                </a:cubicBezTo>
                <a:cubicBezTo>
                  <a:pt x="544100" y="-46204"/>
                  <a:pt x="647552" y="47214"/>
                  <a:pt x="834494" y="0"/>
                </a:cubicBezTo>
                <a:cubicBezTo>
                  <a:pt x="1021436" y="-47214"/>
                  <a:pt x="1125385" y="29930"/>
                  <a:pt x="1331640" y="0"/>
                </a:cubicBezTo>
                <a:cubicBezTo>
                  <a:pt x="1356115" y="248094"/>
                  <a:pt x="1267721" y="444784"/>
                  <a:pt x="1331640" y="576037"/>
                </a:cubicBezTo>
                <a:cubicBezTo>
                  <a:pt x="1161600" y="590894"/>
                  <a:pt x="1037889" y="526382"/>
                  <a:pt x="914393" y="576037"/>
                </a:cubicBezTo>
                <a:cubicBezTo>
                  <a:pt x="790897" y="625692"/>
                  <a:pt x="668652" y="539869"/>
                  <a:pt x="443880" y="576037"/>
                </a:cubicBezTo>
                <a:cubicBezTo>
                  <a:pt x="219108" y="612205"/>
                  <a:pt x="96744" y="551755"/>
                  <a:pt x="0" y="576037"/>
                </a:cubicBezTo>
                <a:cubicBezTo>
                  <a:pt x="-5619" y="419461"/>
                  <a:pt x="6102" y="259229"/>
                  <a:pt x="0" y="0"/>
                </a:cubicBezTo>
                <a:close/>
              </a:path>
              <a:path w="1331640" h="576037" fill="none" stroke="0" extrusionOk="0">
                <a:moveTo>
                  <a:pt x="-110966" y="0"/>
                </a:moveTo>
                <a:cubicBezTo>
                  <a:pt x="-85788" y="279137"/>
                  <a:pt x="-156981" y="302074"/>
                  <a:pt x="-110966" y="576037"/>
                </a:cubicBezTo>
                <a:cubicBezTo>
                  <a:pt x="-141090" y="424850"/>
                  <a:pt x="-87180" y="247112"/>
                  <a:pt x="-110966" y="0"/>
                </a:cubicBezTo>
                <a:close/>
              </a:path>
              <a:path w="1331640" h="576037" fill="none" stroke="0" extrusionOk="0">
                <a:moveTo>
                  <a:pt x="-110966" y="108007"/>
                </a:moveTo>
                <a:cubicBezTo>
                  <a:pt x="-199296" y="230303"/>
                  <a:pt x="-427632" y="410955"/>
                  <a:pt x="-492807" y="551075"/>
                </a:cubicBezTo>
                <a:cubicBezTo>
                  <a:pt x="-557982" y="691195"/>
                  <a:pt x="-829180" y="839407"/>
                  <a:pt x="-874648" y="994142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18750"/>
                      <a:gd name="adj2" fmla="val -8333"/>
                      <a:gd name="adj3" fmla="val 172583"/>
                      <a:gd name="adj4" fmla="val -6568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Servo</a:t>
            </a:r>
          </a:p>
          <a:p>
            <a:pPr algn="ctr"/>
            <a:r>
              <a:rPr lang="zh-TW" altLang="en-US" dirty="0"/>
              <a:t>開啟閘門</a:t>
            </a:r>
            <a:endParaRPr kumimoji="1" lang="zh-TW" altLang="en-US" dirty="0"/>
          </a:p>
        </p:txBody>
      </p:sp>
      <p:sp>
        <p:nvSpPr>
          <p:cNvPr id="16" name="直線圖說文字 1 (加上框線和強調線) 15">
            <a:extLst>
              <a:ext uri="{FF2B5EF4-FFF2-40B4-BE49-F238E27FC236}">
                <a16:creationId xmlns:a16="http://schemas.microsoft.com/office/drawing/2014/main" id="{C8BA105B-9D14-2C47-8CB8-9A785961FBE3}"/>
              </a:ext>
            </a:extLst>
          </p:cNvPr>
          <p:cNvSpPr/>
          <p:nvPr/>
        </p:nvSpPr>
        <p:spPr>
          <a:xfrm>
            <a:off x="3188472" y="5444169"/>
            <a:ext cx="1331640" cy="576037"/>
          </a:xfrm>
          <a:custGeom>
            <a:avLst/>
            <a:gdLst>
              <a:gd name="connsiteX0" fmla="*/ 0 w 1331640"/>
              <a:gd name="connsiteY0" fmla="*/ 0 h 576037"/>
              <a:gd name="connsiteX1" fmla="*/ 470513 w 1331640"/>
              <a:gd name="connsiteY1" fmla="*/ 0 h 576037"/>
              <a:gd name="connsiteX2" fmla="*/ 927709 w 1331640"/>
              <a:gd name="connsiteY2" fmla="*/ 0 h 576037"/>
              <a:gd name="connsiteX3" fmla="*/ 1331640 w 1331640"/>
              <a:gd name="connsiteY3" fmla="*/ 0 h 576037"/>
              <a:gd name="connsiteX4" fmla="*/ 1331640 w 1331640"/>
              <a:gd name="connsiteY4" fmla="*/ 576037 h 576037"/>
              <a:gd name="connsiteX5" fmla="*/ 914393 w 1331640"/>
              <a:gd name="connsiteY5" fmla="*/ 576037 h 576037"/>
              <a:gd name="connsiteX6" fmla="*/ 470513 w 1331640"/>
              <a:gd name="connsiteY6" fmla="*/ 576037 h 576037"/>
              <a:gd name="connsiteX7" fmla="*/ 0 w 1331640"/>
              <a:gd name="connsiteY7" fmla="*/ 576037 h 576037"/>
              <a:gd name="connsiteX8" fmla="*/ 0 w 1331640"/>
              <a:gd name="connsiteY8" fmla="*/ 0 h 576037"/>
              <a:gd name="connsiteX0" fmla="*/ -110966 w 1331640"/>
              <a:gd name="connsiteY0" fmla="*/ 0 h 576037"/>
              <a:gd name="connsiteX1" fmla="*/ -110966 w 1331640"/>
              <a:gd name="connsiteY1" fmla="*/ 576037 h 576037"/>
              <a:gd name="connsiteX2" fmla="*/ -110966 w 1331640"/>
              <a:gd name="connsiteY2" fmla="*/ 0 h 576037"/>
              <a:gd name="connsiteX0" fmla="*/ -110966 w 1331640"/>
              <a:gd name="connsiteY0" fmla="*/ 108007 h 576037"/>
              <a:gd name="connsiteX1" fmla="*/ -639757 w 1331640"/>
              <a:gd name="connsiteY1" fmla="*/ 64050 h 576037"/>
              <a:gd name="connsiteX2" fmla="*/ -1127872 w 1331640"/>
              <a:gd name="connsiteY2" fmla="*/ 23474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1640" h="576037" fill="none" extrusionOk="0">
                <a:moveTo>
                  <a:pt x="0" y="0"/>
                </a:moveTo>
                <a:cubicBezTo>
                  <a:pt x="148500" y="-20801"/>
                  <a:pt x="322926" y="31650"/>
                  <a:pt x="470513" y="0"/>
                </a:cubicBezTo>
                <a:cubicBezTo>
                  <a:pt x="618100" y="-31650"/>
                  <a:pt x="810383" y="10210"/>
                  <a:pt x="927709" y="0"/>
                </a:cubicBezTo>
                <a:cubicBezTo>
                  <a:pt x="1045035" y="-10210"/>
                  <a:pt x="1196041" y="26704"/>
                  <a:pt x="1331640" y="0"/>
                </a:cubicBezTo>
                <a:cubicBezTo>
                  <a:pt x="1344588" y="237666"/>
                  <a:pt x="1294197" y="362187"/>
                  <a:pt x="1331640" y="576037"/>
                </a:cubicBezTo>
                <a:cubicBezTo>
                  <a:pt x="1209708" y="608611"/>
                  <a:pt x="1097918" y="528958"/>
                  <a:pt x="914393" y="576037"/>
                </a:cubicBezTo>
                <a:cubicBezTo>
                  <a:pt x="730868" y="623116"/>
                  <a:pt x="575774" y="564739"/>
                  <a:pt x="470513" y="576037"/>
                </a:cubicBezTo>
                <a:cubicBezTo>
                  <a:pt x="365252" y="587335"/>
                  <a:pt x="148111" y="574502"/>
                  <a:pt x="0" y="576037"/>
                </a:cubicBezTo>
                <a:cubicBezTo>
                  <a:pt x="-67084" y="347735"/>
                  <a:pt x="4947" y="142017"/>
                  <a:pt x="0" y="0"/>
                </a:cubicBezTo>
                <a:close/>
              </a:path>
              <a:path w="1331640" h="576037" fill="none" extrusionOk="0">
                <a:moveTo>
                  <a:pt x="-110966" y="0"/>
                </a:moveTo>
                <a:cubicBezTo>
                  <a:pt x="-55438" y="257199"/>
                  <a:pt x="-137452" y="369688"/>
                  <a:pt x="-110966" y="576037"/>
                </a:cubicBezTo>
                <a:cubicBezTo>
                  <a:pt x="-128638" y="365803"/>
                  <a:pt x="-57792" y="140379"/>
                  <a:pt x="-110966" y="0"/>
                </a:cubicBezTo>
                <a:close/>
              </a:path>
              <a:path w="1331640" h="576037" fill="none" extrusionOk="0">
                <a:moveTo>
                  <a:pt x="-110966" y="108007"/>
                </a:moveTo>
                <a:cubicBezTo>
                  <a:pt x="-329779" y="129490"/>
                  <a:pt x="-390338" y="45673"/>
                  <a:pt x="-639757" y="64050"/>
                </a:cubicBezTo>
                <a:cubicBezTo>
                  <a:pt x="-889176" y="82427"/>
                  <a:pt x="-888131" y="-13391"/>
                  <a:pt x="-1127872" y="23474"/>
                </a:cubicBezTo>
              </a:path>
              <a:path w="1331640" h="576037" stroke="0" extrusionOk="0">
                <a:moveTo>
                  <a:pt x="0" y="0"/>
                </a:moveTo>
                <a:cubicBezTo>
                  <a:pt x="179796" y="-14818"/>
                  <a:pt x="317028" y="46204"/>
                  <a:pt x="430564" y="0"/>
                </a:cubicBezTo>
                <a:cubicBezTo>
                  <a:pt x="544100" y="-46204"/>
                  <a:pt x="647552" y="47214"/>
                  <a:pt x="834494" y="0"/>
                </a:cubicBezTo>
                <a:cubicBezTo>
                  <a:pt x="1021436" y="-47214"/>
                  <a:pt x="1125385" y="29930"/>
                  <a:pt x="1331640" y="0"/>
                </a:cubicBezTo>
                <a:cubicBezTo>
                  <a:pt x="1356115" y="248094"/>
                  <a:pt x="1267721" y="444784"/>
                  <a:pt x="1331640" y="576037"/>
                </a:cubicBezTo>
                <a:cubicBezTo>
                  <a:pt x="1161600" y="590894"/>
                  <a:pt x="1037889" y="526382"/>
                  <a:pt x="914393" y="576037"/>
                </a:cubicBezTo>
                <a:cubicBezTo>
                  <a:pt x="790897" y="625692"/>
                  <a:pt x="668652" y="539869"/>
                  <a:pt x="443880" y="576037"/>
                </a:cubicBezTo>
                <a:cubicBezTo>
                  <a:pt x="219108" y="612205"/>
                  <a:pt x="96744" y="551755"/>
                  <a:pt x="0" y="576037"/>
                </a:cubicBezTo>
                <a:cubicBezTo>
                  <a:pt x="-5619" y="419461"/>
                  <a:pt x="6102" y="259229"/>
                  <a:pt x="0" y="0"/>
                </a:cubicBezTo>
                <a:close/>
              </a:path>
              <a:path w="1331640" h="576037" fill="none" stroke="0" extrusionOk="0">
                <a:moveTo>
                  <a:pt x="-110966" y="0"/>
                </a:moveTo>
                <a:cubicBezTo>
                  <a:pt x="-85788" y="279137"/>
                  <a:pt x="-156981" y="302074"/>
                  <a:pt x="-110966" y="576037"/>
                </a:cubicBezTo>
                <a:cubicBezTo>
                  <a:pt x="-141090" y="424850"/>
                  <a:pt x="-87180" y="247112"/>
                  <a:pt x="-110966" y="0"/>
                </a:cubicBezTo>
                <a:close/>
              </a:path>
              <a:path w="1331640" h="576037" fill="none" stroke="0" extrusionOk="0">
                <a:moveTo>
                  <a:pt x="-110966" y="108007"/>
                </a:moveTo>
                <a:cubicBezTo>
                  <a:pt x="-341924" y="116588"/>
                  <a:pt x="-420241" y="32065"/>
                  <a:pt x="-619419" y="65741"/>
                </a:cubicBezTo>
                <a:cubicBezTo>
                  <a:pt x="-818597" y="99417"/>
                  <a:pt x="-1012776" y="26706"/>
                  <a:pt x="-1127872" y="23474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18750"/>
                      <a:gd name="adj2" fmla="val -8333"/>
                      <a:gd name="adj3" fmla="val 4075"/>
                      <a:gd name="adj4" fmla="val -846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RFID/NFC Card</a:t>
            </a:r>
            <a:endParaRPr lang="zh-TW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38C81B5-E711-AD45-BCA6-5B5FE21B1CC7}"/>
              </a:ext>
            </a:extLst>
          </p:cNvPr>
          <p:cNvGrpSpPr/>
          <p:nvPr/>
        </p:nvGrpSpPr>
        <p:grpSpPr>
          <a:xfrm>
            <a:off x="5796136" y="1340768"/>
            <a:ext cx="3035572" cy="1335578"/>
            <a:chOff x="4922900" y="2563856"/>
            <a:chExt cx="3971676" cy="17302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12D89B-685E-BA44-B6D1-9F8A4A9F4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900" y="2563856"/>
              <a:ext cx="1730288" cy="1730288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14F0C2E-4753-DB40-8E54-38A1EE7A0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2563856"/>
              <a:ext cx="1730288" cy="1730288"/>
            </a:xfrm>
            <a:prstGeom prst="rect">
              <a:avLst/>
            </a:prstGeom>
          </p:spPr>
        </p:pic>
        <p:sp>
          <p:nvSpPr>
            <p:cNvPr id="17" name="左-右雙向箭號 16">
              <a:extLst>
                <a:ext uri="{FF2B5EF4-FFF2-40B4-BE49-F238E27FC236}">
                  <a16:creationId xmlns:a16="http://schemas.microsoft.com/office/drawing/2014/main" id="{78B23DD7-904D-A74F-8D8A-70F24EA340BD}"/>
                </a:ext>
              </a:extLst>
            </p:cNvPr>
            <p:cNvSpPr/>
            <p:nvPr/>
          </p:nvSpPr>
          <p:spPr>
            <a:xfrm>
              <a:off x="6516216" y="3263108"/>
              <a:ext cx="648072" cy="30990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21" name="曲線接點 20">
            <a:extLst>
              <a:ext uri="{FF2B5EF4-FFF2-40B4-BE49-F238E27FC236}">
                <a16:creationId xmlns:a16="http://schemas.microsoft.com/office/drawing/2014/main" id="{20BB0E8B-C97E-D149-8314-ABCA5F47AD11}"/>
              </a:ext>
            </a:extLst>
          </p:cNvPr>
          <p:cNvCxnSpPr/>
          <p:nvPr/>
        </p:nvCxnSpPr>
        <p:spPr>
          <a:xfrm rot="16200000" flipV="1">
            <a:off x="7341696" y="2676346"/>
            <a:ext cx="648072" cy="648072"/>
          </a:xfrm>
          <a:prstGeom prst="curvedConnector3">
            <a:avLst>
              <a:gd name="adj1" fmla="val 52767"/>
            </a:avLst>
          </a:prstGeom>
          <a:ln w="5080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圖片 19" descr="一張含有 文字, 電路, 電子用品 的圖片&#10;&#10;自動產生的描述">
            <a:extLst>
              <a:ext uri="{FF2B5EF4-FFF2-40B4-BE49-F238E27FC236}">
                <a16:creationId xmlns:a16="http://schemas.microsoft.com/office/drawing/2014/main" id="{F6586749-858A-4298-AD82-3E5133F062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2" t="27724" r="1920"/>
          <a:stretch/>
        </p:blipFill>
        <p:spPr>
          <a:xfrm>
            <a:off x="125309" y="369954"/>
            <a:ext cx="2988726" cy="278231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D7ECBC9-C5ED-48B6-BD81-3656D0E04EE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56" y="3264824"/>
            <a:ext cx="4322737" cy="29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3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88632-E74D-794B-9E61-78D7EB0A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37D4C-1AE3-784D-B49C-8D535687C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雲端操作</a:t>
            </a:r>
            <a:endParaRPr kumimoji="1" lang="en-US" altLang="zh-TW" dirty="0"/>
          </a:p>
          <a:p>
            <a:pPr lvl="1"/>
            <a:r>
              <a:rPr lang="zh-TW" altLang="en-US" dirty="0"/>
              <a:t>利用</a:t>
            </a:r>
            <a:r>
              <a:rPr lang="en-US" altLang="zh-TW" dirty="0"/>
              <a:t> Google Firebase </a:t>
            </a:r>
            <a:r>
              <a:rPr lang="zh-TW" altLang="en-US" dirty="0"/>
              <a:t>即時資料庫</a:t>
            </a:r>
            <a:endParaRPr kumimoji="1" lang="zh-TW" altLang="en-US" dirty="0"/>
          </a:p>
        </p:txBody>
      </p:sp>
      <p:pic>
        <p:nvPicPr>
          <p:cNvPr id="19458" name="Picture 2" descr="Firebase的第一個練習~ Practical DBM">
            <a:extLst>
              <a:ext uri="{FF2B5EF4-FFF2-40B4-BE49-F238E27FC236}">
                <a16:creationId xmlns:a16="http://schemas.microsoft.com/office/drawing/2014/main" id="{4EBB32DE-F693-7347-9E7A-AEF38C6C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2975"/>
            <a:ext cx="4824536" cy="247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6D6885-5D72-4E4F-9321-A95CD15C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端及</a:t>
            </a:r>
            <a:r>
              <a:rPr lang="en-US" altLang="zh-TW" dirty="0"/>
              <a:t>APP</a:t>
            </a:r>
            <a:r>
              <a:rPr lang="zh-TW" altLang="en-US" dirty="0"/>
              <a:t>端操控</a:t>
            </a:r>
            <a:r>
              <a:rPr lang="en-US" altLang="zh-TW" dirty="0"/>
              <a:t>Firebase</a:t>
            </a:r>
            <a:endParaRPr lang="zh-TW" altLang="en-US" dirty="0"/>
          </a:p>
        </p:txBody>
      </p:sp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0536A442-C958-42D1-9319-A5901981A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53386"/>
            <a:ext cx="3101609" cy="355122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7909F9-FDCB-4876-BC1A-D42B6C0826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2834"/>
            <a:ext cx="2844153" cy="19389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867DAE-A631-4EC0-9AD2-1E1F1CBBBF6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22" y="4264402"/>
            <a:ext cx="3728507" cy="1756985"/>
          </a:xfrm>
          <a:prstGeom prst="rect">
            <a:avLst/>
          </a:prstGeom>
        </p:spPr>
      </p:pic>
      <p:sp>
        <p:nvSpPr>
          <p:cNvPr id="17" name="向右箭號 8">
            <a:extLst>
              <a:ext uri="{FF2B5EF4-FFF2-40B4-BE49-F238E27FC236}">
                <a16:creationId xmlns:a16="http://schemas.microsoft.com/office/drawing/2014/main" id="{4E2E3A30-105C-4E3E-9D90-9C1E0B669CD5}"/>
              </a:ext>
            </a:extLst>
          </p:cNvPr>
          <p:cNvSpPr/>
          <p:nvPr/>
        </p:nvSpPr>
        <p:spPr>
          <a:xfrm rot="9905391">
            <a:off x="3041000" y="2423462"/>
            <a:ext cx="1066929" cy="309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向右箭號 8">
            <a:extLst>
              <a:ext uri="{FF2B5EF4-FFF2-40B4-BE49-F238E27FC236}">
                <a16:creationId xmlns:a16="http://schemas.microsoft.com/office/drawing/2014/main" id="{3900537C-FD67-456A-8326-C580B5F50636}"/>
              </a:ext>
            </a:extLst>
          </p:cNvPr>
          <p:cNvSpPr/>
          <p:nvPr/>
        </p:nvSpPr>
        <p:spPr>
          <a:xfrm rot="12887021">
            <a:off x="2908854" y="4209708"/>
            <a:ext cx="1066929" cy="309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185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3CF45-28C9-0F45-9A69-034B05E4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雲端操控</a:t>
            </a: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6DAFB5D3-03B8-8344-BED2-9B9CA857A35D}"/>
              </a:ext>
            </a:extLst>
          </p:cNvPr>
          <p:cNvSpPr/>
          <p:nvPr/>
        </p:nvSpPr>
        <p:spPr>
          <a:xfrm rot="2555805">
            <a:off x="3146586" y="4163889"/>
            <a:ext cx="360040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13E4E10C-2074-4343-87F5-C838F4E37D7E}"/>
              </a:ext>
            </a:extLst>
          </p:cNvPr>
          <p:cNvSpPr/>
          <p:nvPr/>
        </p:nvSpPr>
        <p:spPr>
          <a:xfrm rot="19028990">
            <a:off x="6556129" y="4152736"/>
            <a:ext cx="360040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雲朵形圖說文字 7">
            <a:extLst>
              <a:ext uri="{FF2B5EF4-FFF2-40B4-BE49-F238E27FC236}">
                <a16:creationId xmlns:a16="http://schemas.microsoft.com/office/drawing/2014/main" id="{0C247CF6-2D09-114D-B37B-91B82AA65688}"/>
              </a:ext>
            </a:extLst>
          </p:cNvPr>
          <p:cNvSpPr/>
          <p:nvPr/>
        </p:nvSpPr>
        <p:spPr>
          <a:xfrm>
            <a:off x="7058569" y="3468193"/>
            <a:ext cx="1173966" cy="775282"/>
          </a:xfrm>
          <a:prstGeom prst="cloudCallout">
            <a:avLst>
              <a:gd name="adj1" fmla="val -29487"/>
              <a:gd name="adj2" fmla="val 36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9" name="Picture 2" descr="Firebase的第一個練習~ Practical DBM">
            <a:extLst>
              <a:ext uri="{FF2B5EF4-FFF2-40B4-BE49-F238E27FC236}">
                <a16:creationId xmlns:a16="http://schemas.microsoft.com/office/drawing/2014/main" id="{EAC0D9F5-21FA-A941-8B03-C1FA2305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72" y="1193357"/>
            <a:ext cx="2499772" cy="12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弧線 9">
            <a:extLst>
              <a:ext uri="{FF2B5EF4-FFF2-40B4-BE49-F238E27FC236}">
                <a16:creationId xmlns:a16="http://schemas.microsoft.com/office/drawing/2014/main" id="{5D9F9B2D-CD4C-7946-B60A-54F731685539}"/>
              </a:ext>
            </a:extLst>
          </p:cNvPr>
          <p:cNvSpPr/>
          <p:nvPr/>
        </p:nvSpPr>
        <p:spPr>
          <a:xfrm rot="12434760">
            <a:off x="6180340" y="-679507"/>
            <a:ext cx="4257576" cy="46207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E414C18-7774-D743-AD7A-921D0DB01C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36" y="877922"/>
            <a:ext cx="556503" cy="903309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5D862B4B-DCE2-6C46-A35C-10C9A75BF6C6}"/>
              </a:ext>
            </a:extLst>
          </p:cNvPr>
          <p:cNvSpPr/>
          <p:nvPr/>
        </p:nvSpPr>
        <p:spPr>
          <a:xfrm rot="960834">
            <a:off x="5491464" y="1269002"/>
            <a:ext cx="360040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482" name="Picture 2" descr="平板数码设备图标Tablet Digital Device Icon素材- Canva可画">
            <a:extLst>
              <a:ext uri="{FF2B5EF4-FFF2-40B4-BE49-F238E27FC236}">
                <a16:creationId xmlns:a16="http://schemas.microsoft.com/office/drawing/2014/main" id="{79893E72-BFCF-6441-9930-7233F5C2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05" y="2086551"/>
            <a:ext cx="904296" cy="78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向右箭號 14">
            <a:extLst>
              <a:ext uri="{FF2B5EF4-FFF2-40B4-BE49-F238E27FC236}">
                <a16:creationId xmlns:a16="http://schemas.microsoft.com/office/drawing/2014/main" id="{82AC004F-4959-234B-8E7F-A3B1E386E289}"/>
              </a:ext>
            </a:extLst>
          </p:cNvPr>
          <p:cNvSpPr/>
          <p:nvPr/>
        </p:nvSpPr>
        <p:spPr>
          <a:xfrm rot="21367813">
            <a:off x="5541113" y="2320019"/>
            <a:ext cx="360040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484" name="Picture 4" descr="Change Default Icon for This PC in Windows 10 | Tutorials">
            <a:extLst>
              <a:ext uri="{FF2B5EF4-FFF2-40B4-BE49-F238E27FC236}">
                <a16:creationId xmlns:a16="http://schemas.microsoft.com/office/drawing/2014/main" id="{D6E1FD05-EDA4-2F4E-BD7C-0F6E706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95" y="3525070"/>
            <a:ext cx="915297" cy="91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向右箭號 16">
            <a:extLst>
              <a:ext uri="{FF2B5EF4-FFF2-40B4-BE49-F238E27FC236}">
                <a16:creationId xmlns:a16="http://schemas.microsoft.com/office/drawing/2014/main" id="{4E36F209-9E30-1A41-ACE7-481A22B67820}"/>
              </a:ext>
            </a:extLst>
          </p:cNvPr>
          <p:cNvSpPr/>
          <p:nvPr/>
        </p:nvSpPr>
        <p:spPr>
          <a:xfrm rot="20269758">
            <a:off x="6220529" y="3414873"/>
            <a:ext cx="360040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486" name="Picture 6" descr="Smart Watch Wifi Icons - Download Free Vector Icons | Noun Project">
            <a:extLst>
              <a:ext uri="{FF2B5EF4-FFF2-40B4-BE49-F238E27FC236}">
                <a16:creationId xmlns:a16="http://schemas.microsoft.com/office/drawing/2014/main" id="{11EAFAAD-7499-BD4E-B621-CBDA008BB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76" y="2790731"/>
            <a:ext cx="599426" cy="59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Database Icon | Small &amp;amp; Flat Iconset | paomedia">
            <a:extLst>
              <a:ext uri="{FF2B5EF4-FFF2-40B4-BE49-F238E27FC236}">
                <a16:creationId xmlns:a16="http://schemas.microsoft.com/office/drawing/2014/main" id="{8ECDDA40-C0E9-DF43-B56B-BBD567009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889" y="1985519"/>
            <a:ext cx="509998" cy="5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Database Icon | Small &amp;amp; Flat Iconset | paomedia">
            <a:extLst>
              <a:ext uri="{FF2B5EF4-FFF2-40B4-BE49-F238E27FC236}">
                <a16:creationId xmlns:a16="http://schemas.microsoft.com/office/drawing/2014/main" id="{6752E771-56AD-6E4B-AFED-50D8EFCC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20" y="2193546"/>
            <a:ext cx="509998" cy="5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向右箭號 20">
            <a:extLst>
              <a:ext uri="{FF2B5EF4-FFF2-40B4-BE49-F238E27FC236}">
                <a16:creationId xmlns:a16="http://schemas.microsoft.com/office/drawing/2014/main" id="{98860D80-21F7-D149-AE8B-271D226962F5}"/>
              </a:ext>
            </a:extLst>
          </p:cNvPr>
          <p:cNvSpPr/>
          <p:nvPr/>
        </p:nvSpPr>
        <p:spPr>
          <a:xfrm rot="8074341">
            <a:off x="6762240" y="4390122"/>
            <a:ext cx="360040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3EEA9A90-98DC-BD4B-BEBC-D95E6047419C}"/>
              </a:ext>
            </a:extLst>
          </p:cNvPr>
          <p:cNvSpPr/>
          <p:nvPr/>
        </p:nvSpPr>
        <p:spPr>
          <a:xfrm rot="13383819">
            <a:off x="2909232" y="4411142"/>
            <a:ext cx="360040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Picture 8" descr="Database Icon | Small &amp;amp; Flat Iconset | paomedia">
            <a:extLst>
              <a:ext uri="{FF2B5EF4-FFF2-40B4-BE49-F238E27FC236}">
                <a16:creationId xmlns:a16="http://schemas.microsoft.com/office/drawing/2014/main" id="{3FA74851-919C-FC4F-BA39-E0AFD416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310" y="5667265"/>
            <a:ext cx="701073" cy="70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向右箭號 23">
            <a:extLst>
              <a:ext uri="{FF2B5EF4-FFF2-40B4-BE49-F238E27FC236}">
                <a16:creationId xmlns:a16="http://schemas.microsoft.com/office/drawing/2014/main" id="{E9F2B63D-3425-F74B-ADA5-DA860F34FB57}"/>
              </a:ext>
            </a:extLst>
          </p:cNvPr>
          <p:cNvSpPr/>
          <p:nvPr/>
        </p:nvSpPr>
        <p:spPr>
          <a:xfrm>
            <a:off x="6801286" y="5736630"/>
            <a:ext cx="360040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58C77D-DFF2-6649-A4FE-7944BD3EE5B8}"/>
              </a:ext>
            </a:extLst>
          </p:cNvPr>
          <p:cNvSpPr txBox="1"/>
          <p:nvPr/>
        </p:nvSpPr>
        <p:spPr>
          <a:xfrm>
            <a:off x="7072552" y="628637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本地資料庫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3A820EE-7E66-6140-BEEF-11A1ED8491D5}"/>
              </a:ext>
            </a:extLst>
          </p:cNvPr>
          <p:cNvSpPr txBox="1"/>
          <p:nvPr/>
        </p:nvSpPr>
        <p:spPr>
          <a:xfrm>
            <a:off x="7069861" y="125088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雲端即時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F78B2FC-17A1-FC46-B679-652DC190F931}"/>
              </a:ext>
            </a:extLst>
          </p:cNvPr>
          <p:cNvGrpSpPr/>
          <p:nvPr/>
        </p:nvGrpSpPr>
        <p:grpSpPr>
          <a:xfrm>
            <a:off x="309618" y="4734258"/>
            <a:ext cx="2639815" cy="1548239"/>
            <a:chOff x="508795" y="4077072"/>
            <a:chExt cx="3822700" cy="2120900"/>
          </a:xfrm>
        </p:grpSpPr>
        <p:pic>
          <p:nvPicPr>
            <p:cNvPr id="28" name="Picture 4" descr="手機支付不夠看！NEC開發人臉辨識結帳| 匯流新聞網">
              <a:extLst>
                <a:ext uri="{FF2B5EF4-FFF2-40B4-BE49-F238E27FC236}">
                  <a16:creationId xmlns:a16="http://schemas.microsoft.com/office/drawing/2014/main" id="{7850B9A7-E7E9-1546-8CF4-11B7F8491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95" y="4077072"/>
              <a:ext cx="3822700" cy="212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33AF63D-954D-E845-A000-AFD72BDDFCF7}"/>
                </a:ext>
              </a:extLst>
            </p:cNvPr>
            <p:cNvSpPr/>
            <p:nvPr/>
          </p:nvSpPr>
          <p:spPr>
            <a:xfrm>
              <a:off x="1475656" y="4221088"/>
              <a:ext cx="1800200" cy="15841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430C93D5-DC0A-B747-BB83-02583CC3333D}"/>
              </a:ext>
            </a:extLst>
          </p:cNvPr>
          <p:cNvSpPr/>
          <p:nvPr/>
        </p:nvSpPr>
        <p:spPr>
          <a:xfrm>
            <a:off x="2953886" y="5202986"/>
            <a:ext cx="360040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69702C4C-B7A6-4842-A0BF-C1ECD5481F34}"/>
              </a:ext>
            </a:extLst>
          </p:cNvPr>
          <p:cNvSpPr/>
          <p:nvPr/>
        </p:nvSpPr>
        <p:spPr>
          <a:xfrm rot="10800000">
            <a:off x="2919525" y="5523249"/>
            <a:ext cx="360040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2357B5CE-B679-5B47-BC98-B13C7B6F36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099" y="4973423"/>
            <a:ext cx="863945" cy="64795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44622C30-A130-F146-B219-B7F12F4CB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1167" y="5250419"/>
            <a:ext cx="863945" cy="64795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018DB89-7352-884A-87A4-3436025E7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755" y="5561185"/>
            <a:ext cx="863945" cy="64795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F39679F-2C3E-F64D-8FD4-D084BE21CCB6}"/>
              </a:ext>
            </a:extLst>
          </p:cNvPr>
          <p:cNvSpPr txBox="1"/>
          <p:nvPr/>
        </p:nvSpPr>
        <p:spPr>
          <a:xfrm>
            <a:off x="7217371" y="3671254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Internet</a:t>
            </a:r>
            <a:endParaRPr kumimoji="1" lang="zh-TW" altLang="en-US" dirty="0"/>
          </a:p>
        </p:txBody>
      </p:sp>
      <p:pic>
        <p:nvPicPr>
          <p:cNvPr id="36" name="圖片 35" descr="一張含有 文字, 電路, 電子用品 的圖片&#10;&#10;自動產生的描述">
            <a:extLst>
              <a:ext uri="{FF2B5EF4-FFF2-40B4-BE49-F238E27FC236}">
                <a16:creationId xmlns:a16="http://schemas.microsoft.com/office/drawing/2014/main" id="{9A41F88A-0C11-4EFE-97CF-4DAA1AE60B5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50" y="1687883"/>
            <a:ext cx="3146576" cy="235993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2BA33BD1-7CE6-41ED-9398-3BDAD6696CA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803" y="4438158"/>
            <a:ext cx="2844153" cy="19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7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528022-8C9A-C44A-BDB6-75CDC1CA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880" y="3589338"/>
            <a:ext cx="2520280" cy="792162"/>
          </a:xfrm>
        </p:spPr>
        <p:txBody>
          <a:bodyPr/>
          <a:lstStyle/>
          <a:p>
            <a:r>
              <a:rPr kumimoji="1" lang="zh-TW" altLang="en-US" dirty="0"/>
              <a:t>實際</a:t>
            </a:r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6D65B6-3A36-B645-ADF4-B29BCD6AB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96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9B802C-165C-114C-A658-998C12F1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智慧家電實作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E0C000-9234-544E-9899-B8D6722E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引言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近年來由於智慧型手機的出現，使得物聯網時代興起</a:t>
            </a:r>
            <a:r>
              <a:rPr lang="zh-TW" altLang="en-US" dirty="0"/>
              <a:t>，其中，智慧家庭領域進入門檻較低，競爭最白熱化，網路公司、電信公司與新創團隊紛紛切入家電產業。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834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24031-7E94-4347-BEAB-03B384B9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智慧家電實作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C396DB-924B-42DE-83B7-DBC088988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專案目的</a:t>
            </a:r>
            <a:endParaRPr lang="en-US" altLang="zh-TW" dirty="0"/>
          </a:p>
          <a:p>
            <a:pPr lvl="1"/>
            <a:r>
              <a:rPr kumimoji="1" lang="zh-TW" altLang="en-US" dirty="0"/>
              <a:t>將物聯網技術落實在一般家庭中</a:t>
            </a:r>
            <a:endParaRPr kumimoji="1" lang="en-US" altLang="zh-TW" dirty="0"/>
          </a:p>
          <a:p>
            <a:pPr lvl="2"/>
            <a:r>
              <a:rPr lang="zh-TW" altLang="en-US" dirty="0"/>
              <a:t>燈光音效、居家安全、住家環境資訊監測</a:t>
            </a:r>
            <a:endParaRPr lang="en-US" altLang="zh-TW" dirty="0"/>
          </a:p>
          <a:p>
            <a:pPr lvl="1"/>
            <a:r>
              <a:rPr lang="zh-TW" altLang="en-US" dirty="0"/>
              <a:t>數據結果可存放於資料庫</a:t>
            </a:r>
            <a:endParaRPr lang="en-US" altLang="zh-TW" dirty="0"/>
          </a:p>
          <a:p>
            <a:pPr lvl="1"/>
            <a:r>
              <a:rPr lang="zh-TW" altLang="en-US" dirty="0"/>
              <a:t>連結</a:t>
            </a:r>
            <a:r>
              <a:rPr lang="en-US" altLang="zh-TW" dirty="0"/>
              <a:t>App</a:t>
            </a:r>
            <a:r>
              <a:rPr lang="zh-TW" altLang="en-US" dirty="0"/>
              <a:t>可用手機雲端操控</a:t>
            </a:r>
          </a:p>
        </p:txBody>
      </p:sp>
    </p:spTree>
    <p:extLst>
      <p:ext uri="{BB962C8B-B14F-4D97-AF65-F5344CB8AC3E}">
        <p14:creationId xmlns:p14="http://schemas.microsoft.com/office/powerpoint/2010/main" val="209021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9B802C-165C-114C-A658-998C12F1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使用技術與製作材料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E0C000-9234-544E-9899-B8D6722E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28775"/>
            <a:ext cx="8229600" cy="4281488"/>
          </a:xfrm>
        </p:spPr>
        <p:txBody>
          <a:bodyPr/>
          <a:lstStyle/>
          <a:p>
            <a:r>
              <a:rPr kumimoji="1" lang="zh-TW" altLang="en-US" dirty="0"/>
              <a:t>程式語言：</a:t>
            </a:r>
            <a:r>
              <a:rPr kumimoji="1" lang="en-US" altLang="zh-TW" dirty="0"/>
              <a:t>C</a:t>
            </a:r>
            <a:r>
              <a:rPr kumimoji="1" lang="zh-TW" altLang="en-US" dirty="0"/>
              <a:t>、</a:t>
            </a:r>
            <a:r>
              <a:rPr lang="en-US" altLang="zh-TW" dirty="0"/>
              <a:t>Python 3.7</a:t>
            </a:r>
            <a:r>
              <a:rPr lang="zh-TW" altLang="en-US" dirty="0"/>
              <a:t>、</a:t>
            </a:r>
            <a:r>
              <a:rPr lang="en-US" altLang="zh-TW" dirty="0" err="1"/>
              <a:t>kotlin</a:t>
            </a:r>
            <a:endParaRPr lang="en-US" altLang="zh-TW" dirty="0"/>
          </a:p>
          <a:p>
            <a:r>
              <a:rPr lang="zh-TW" altLang="en-US" dirty="0"/>
              <a:t>通訊</a:t>
            </a:r>
            <a:r>
              <a:rPr kumimoji="1" lang="zh-TW" altLang="en-US" dirty="0"/>
              <a:t>技術：雲端、有線與藍芽</a:t>
            </a:r>
            <a:endParaRPr kumimoji="1" lang="en-US" altLang="zh-TW" dirty="0"/>
          </a:p>
          <a:p>
            <a:r>
              <a:rPr lang="zh-TW" altLang="en-US" dirty="0"/>
              <a:t>設備：</a:t>
            </a:r>
            <a:endParaRPr lang="en-US" altLang="zh-TW" dirty="0"/>
          </a:p>
          <a:p>
            <a:pPr lvl="1"/>
            <a:r>
              <a:rPr lang="en-US" altLang="zh-TW" dirty="0"/>
              <a:t>Arduino UNO</a:t>
            </a:r>
          </a:p>
          <a:p>
            <a:pPr lvl="1"/>
            <a:r>
              <a:rPr kumimoji="1" lang="en-US" altLang="zh-TW" dirty="0"/>
              <a:t>LED</a:t>
            </a:r>
            <a:r>
              <a:rPr kumimoji="1" lang="zh-TW" altLang="en-US" dirty="0"/>
              <a:t>、</a:t>
            </a:r>
            <a:r>
              <a:rPr lang="en-US" altLang="zh-TW" dirty="0"/>
              <a:t>LCD</a:t>
            </a:r>
            <a:r>
              <a:rPr lang="zh-TW" altLang="en-US" dirty="0"/>
              <a:t>、</a:t>
            </a:r>
            <a:r>
              <a:rPr kumimoji="1" lang="en-US" altLang="zh-TW" dirty="0"/>
              <a:t>CDS</a:t>
            </a:r>
            <a:r>
              <a:rPr kumimoji="1" lang="zh-TW" altLang="en-US" dirty="0"/>
              <a:t>、</a:t>
            </a:r>
            <a:r>
              <a:rPr lang="en-US" altLang="zh-TW" dirty="0"/>
              <a:t>DHT11</a:t>
            </a:r>
          </a:p>
          <a:p>
            <a:pPr lvl="1"/>
            <a:r>
              <a:rPr kumimoji="1" lang="en-US" altLang="zh-TW" dirty="0"/>
              <a:t>Buzze</a:t>
            </a:r>
            <a:r>
              <a:rPr lang="en-US" altLang="zh-TW" dirty="0"/>
              <a:t>r</a:t>
            </a:r>
            <a:r>
              <a:rPr lang="zh-TW" altLang="en-US" dirty="0"/>
              <a:t>、</a:t>
            </a:r>
            <a:r>
              <a:rPr lang="en-US" altLang="zh-TW" dirty="0"/>
              <a:t>RFID</a:t>
            </a:r>
            <a:r>
              <a:rPr lang="zh-TW" altLang="en-US" dirty="0"/>
              <a:t>、</a:t>
            </a:r>
            <a:r>
              <a:rPr lang="en-US" altLang="zh-TW" dirty="0"/>
              <a:t>Servo</a:t>
            </a:r>
          </a:p>
          <a:p>
            <a:r>
              <a:rPr kumimoji="1" lang="zh-TW" altLang="en-US" dirty="0"/>
              <a:t>開發環境：</a:t>
            </a:r>
            <a:endParaRPr kumimoji="1" lang="en-US" altLang="zh-TW" dirty="0"/>
          </a:p>
          <a:p>
            <a:pPr lvl="1"/>
            <a:r>
              <a:rPr lang="en-US" altLang="zh-TW" dirty="0"/>
              <a:t>Arduino IDE</a:t>
            </a:r>
            <a:r>
              <a:rPr lang="zh-TW" altLang="en-US" dirty="0"/>
              <a:t>、</a:t>
            </a:r>
            <a:r>
              <a:rPr lang="en-US" altLang="zh-TW" dirty="0" err="1"/>
              <a:t>Pycharm</a:t>
            </a:r>
            <a:r>
              <a:rPr lang="zh-TW" altLang="en-US" dirty="0"/>
              <a:t>、</a:t>
            </a:r>
            <a:r>
              <a:rPr lang="en-US" altLang="zh-TW" dirty="0"/>
              <a:t>android studio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20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路, 電子用品 的圖片&#10;&#10;自動產生的描述">
            <a:extLst>
              <a:ext uri="{FF2B5EF4-FFF2-40B4-BE49-F238E27FC236}">
                <a16:creationId xmlns:a16="http://schemas.microsoft.com/office/drawing/2014/main" id="{0545FFE3-2E92-477A-98B1-D277E720E3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39" y="1691264"/>
            <a:ext cx="5839610" cy="43797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F9B802C-165C-114C-A658-998C12F1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硬體設備配置實圖</a:t>
            </a:r>
          </a:p>
        </p:txBody>
      </p:sp>
      <p:sp>
        <p:nvSpPr>
          <p:cNvPr id="5" name="直線圖說文字 1 (加上框線和強調線) 4">
            <a:extLst>
              <a:ext uri="{FF2B5EF4-FFF2-40B4-BE49-F238E27FC236}">
                <a16:creationId xmlns:a16="http://schemas.microsoft.com/office/drawing/2014/main" id="{9CCED113-551F-3E47-8B2E-C1248192BABD}"/>
              </a:ext>
            </a:extLst>
          </p:cNvPr>
          <p:cNvSpPr/>
          <p:nvPr/>
        </p:nvSpPr>
        <p:spPr>
          <a:xfrm>
            <a:off x="6570936" y="1052736"/>
            <a:ext cx="2016224" cy="576037"/>
          </a:xfrm>
          <a:custGeom>
            <a:avLst/>
            <a:gdLst>
              <a:gd name="connsiteX0" fmla="*/ 0 w 2016224"/>
              <a:gd name="connsiteY0" fmla="*/ 0 h 576037"/>
              <a:gd name="connsiteX1" fmla="*/ 483894 w 2016224"/>
              <a:gd name="connsiteY1" fmla="*/ 0 h 576037"/>
              <a:gd name="connsiteX2" fmla="*/ 987950 w 2016224"/>
              <a:gd name="connsiteY2" fmla="*/ 0 h 576037"/>
              <a:gd name="connsiteX3" fmla="*/ 1492006 w 2016224"/>
              <a:gd name="connsiteY3" fmla="*/ 0 h 576037"/>
              <a:gd name="connsiteX4" fmla="*/ 2016224 w 2016224"/>
              <a:gd name="connsiteY4" fmla="*/ 0 h 576037"/>
              <a:gd name="connsiteX5" fmla="*/ 2016224 w 2016224"/>
              <a:gd name="connsiteY5" fmla="*/ 576037 h 576037"/>
              <a:gd name="connsiteX6" fmla="*/ 1512168 w 2016224"/>
              <a:gd name="connsiteY6" fmla="*/ 576037 h 576037"/>
              <a:gd name="connsiteX7" fmla="*/ 1048436 w 2016224"/>
              <a:gd name="connsiteY7" fmla="*/ 576037 h 576037"/>
              <a:gd name="connsiteX8" fmla="*/ 584705 w 2016224"/>
              <a:gd name="connsiteY8" fmla="*/ 576037 h 576037"/>
              <a:gd name="connsiteX9" fmla="*/ 0 w 2016224"/>
              <a:gd name="connsiteY9" fmla="*/ 576037 h 576037"/>
              <a:gd name="connsiteX10" fmla="*/ 0 w 2016224"/>
              <a:gd name="connsiteY10" fmla="*/ 0 h 576037"/>
              <a:gd name="connsiteX0" fmla="*/ -168012 w 2016224"/>
              <a:gd name="connsiteY0" fmla="*/ 0 h 576037"/>
              <a:gd name="connsiteX1" fmla="*/ -168012 w 2016224"/>
              <a:gd name="connsiteY1" fmla="*/ 576037 h 576037"/>
              <a:gd name="connsiteX2" fmla="*/ -168012 w 2016224"/>
              <a:gd name="connsiteY2" fmla="*/ 0 h 576037"/>
              <a:gd name="connsiteX0" fmla="*/ -168012 w 2016224"/>
              <a:gd name="connsiteY0" fmla="*/ 108007 h 576037"/>
              <a:gd name="connsiteX1" fmla="*/ -361714 w 2016224"/>
              <a:gd name="connsiteY1" fmla="*/ 594150 h 576037"/>
              <a:gd name="connsiteX2" fmla="*/ -526719 w 2016224"/>
              <a:gd name="connsiteY2" fmla="*/ 1008272 h 576037"/>
              <a:gd name="connsiteX3" fmla="*/ -713246 w 2016224"/>
              <a:gd name="connsiteY3" fmla="*/ 1476410 h 576037"/>
              <a:gd name="connsiteX4" fmla="*/ -885425 w 2016224"/>
              <a:gd name="connsiteY4" fmla="*/ 1908537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576037" fill="none" extrusionOk="0">
                <a:moveTo>
                  <a:pt x="0" y="0"/>
                </a:moveTo>
                <a:cubicBezTo>
                  <a:pt x="188757" y="-18906"/>
                  <a:pt x="322374" y="32453"/>
                  <a:pt x="483894" y="0"/>
                </a:cubicBezTo>
                <a:cubicBezTo>
                  <a:pt x="645414" y="-32453"/>
                  <a:pt x="821871" y="43503"/>
                  <a:pt x="987950" y="0"/>
                </a:cubicBezTo>
                <a:cubicBezTo>
                  <a:pt x="1154029" y="-43503"/>
                  <a:pt x="1255054" y="11715"/>
                  <a:pt x="1492006" y="0"/>
                </a:cubicBezTo>
                <a:cubicBezTo>
                  <a:pt x="1728958" y="-11715"/>
                  <a:pt x="1806497" y="27144"/>
                  <a:pt x="2016224" y="0"/>
                </a:cubicBezTo>
                <a:cubicBezTo>
                  <a:pt x="2070075" y="158089"/>
                  <a:pt x="1953505" y="340537"/>
                  <a:pt x="2016224" y="576037"/>
                </a:cubicBezTo>
                <a:cubicBezTo>
                  <a:pt x="1887861" y="585276"/>
                  <a:pt x="1721279" y="558442"/>
                  <a:pt x="1512168" y="576037"/>
                </a:cubicBezTo>
                <a:cubicBezTo>
                  <a:pt x="1303057" y="593632"/>
                  <a:pt x="1165415" y="524496"/>
                  <a:pt x="1048436" y="576037"/>
                </a:cubicBezTo>
                <a:cubicBezTo>
                  <a:pt x="931457" y="627578"/>
                  <a:pt x="727864" y="532905"/>
                  <a:pt x="584705" y="576037"/>
                </a:cubicBezTo>
                <a:cubicBezTo>
                  <a:pt x="441546" y="619169"/>
                  <a:pt x="169181" y="539727"/>
                  <a:pt x="0" y="576037"/>
                </a:cubicBezTo>
                <a:cubicBezTo>
                  <a:pt x="-45339" y="419923"/>
                  <a:pt x="42763" y="202885"/>
                  <a:pt x="0" y="0"/>
                </a:cubicBezTo>
                <a:close/>
              </a:path>
              <a:path w="2016224" h="576037" fill="none" extrusionOk="0">
                <a:moveTo>
                  <a:pt x="-168012" y="0"/>
                </a:moveTo>
                <a:cubicBezTo>
                  <a:pt x="-104303" y="181969"/>
                  <a:pt x="-181014" y="331735"/>
                  <a:pt x="-168012" y="576037"/>
                </a:cubicBezTo>
                <a:cubicBezTo>
                  <a:pt x="-173696" y="363485"/>
                  <a:pt x="-105929" y="180734"/>
                  <a:pt x="-168012" y="0"/>
                </a:cubicBezTo>
                <a:close/>
              </a:path>
              <a:path w="2016224" h="576037" fill="none" extrusionOk="0">
                <a:moveTo>
                  <a:pt x="-168012" y="108007"/>
                </a:moveTo>
                <a:cubicBezTo>
                  <a:pt x="-206186" y="229381"/>
                  <a:pt x="-344713" y="478123"/>
                  <a:pt x="-361714" y="594150"/>
                </a:cubicBezTo>
                <a:cubicBezTo>
                  <a:pt x="-378715" y="710177"/>
                  <a:pt x="-500401" y="834896"/>
                  <a:pt x="-526719" y="1008272"/>
                </a:cubicBezTo>
                <a:cubicBezTo>
                  <a:pt x="-553036" y="1181648"/>
                  <a:pt x="-641939" y="1268414"/>
                  <a:pt x="-713246" y="1476410"/>
                </a:cubicBezTo>
                <a:cubicBezTo>
                  <a:pt x="-784553" y="1684406"/>
                  <a:pt x="-858548" y="1737752"/>
                  <a:pt x="-885425" y="1908537"/>
                </a:cubicBezTo>
              </a:path>
              <a:path w="2016224" h="576037" stroke="0" extrusionOk="0">
                <a:moveTo>
                  <a:pt x="0" y="0"/>
                </a:moveTo>
                <a:cubicBezTo>
                  <a:pt x="116150" y="-46367"/>
                  <a:pt x="386887" y="17538"/>
                  <a:pt x="483894" y="0"/>
                </a:cubicBezTo>
                <a:cubicBezTo>
                  <a:pt x="580901" y="-17538"/>
                  <a:pt x="795621" y="13874"/>
                  <a:pt x="927463" y="0"/>
                </a:cubicBezTo>
                <a:cubicBezTo>
                  <a:pt x="1059305" y="-13874"/>
                  <a:pt x="1324062" y="48078"/>
                  <a:pt x="1471844" y="0"/>
                </a:cubicBezTo>
                <a:cubicBezTo>
                  <a:pt x="1619626" y="-48078"/>
                  <a:pt x="1888185" y="41740"/>
                  <a:pt x="2016224" y="0"/>
                </a:cubicBezTo>
                <a:cubicBezTo>
                  <a:pt x="2030261" y="173216"/>
                  <a:pt x="1960314" y="415711"/>
                  <a:pt x="2016224" y="576037"/>
                </a:cubicBezTo>
                <a:cubicBezTo>
                  <a:pt x="1808482" y="580339"/>
                  <a:pt x="1742661" y="540705"/>
                  <a:pt x="1552492" y="576037"/>
                </a:cubicBezTo>
                <a:cubicBezTo>
                  <a:pt x="1362323" y="611369"/>
                  <a:pt x="1187516" y="541853"/>
                  <a:pt x="1088761" y="576037"/>
                </a:cubicBezTo>
                <a:cubicBezTo>
                  <a:pt x="990006" y="610221"/>
                  <a:pt x="770785" y="544100"/>
                  <a:pt x="544380" y="576037"/>
                </a:cubicBezTo>
                <a:cubicBezTo>
                  <a:pt x="317975" y="607974"/>
                  <a:pt x="267644" y="523447"/>
                  <a:pt x="0" y="576037"/>
                </a:cubicBezTo>
                <a:cubicBezTo>
                  <a:pt x="-30314" y="369276"/>
                  <a:pt x="40270" y="152413"/>
                  <a:pt x="0" y="0"/>
                </a:cubicBezTo>
                <a:close/>
              </a:path>
              <a:path w="2016224" h="576037" fill="none" stroke="0" extrusionOk="0">
                <a:moveTo>
                  <a:pt x="-168012" y="0"/>
                </a:moveTo>
                <a:cubicBezTo>
                  <a:pt x="-125374" y="196877"/>
                  <a:pt x="-214208" y="398354"/>
                  <a:pt x="-168012" y="576037"/>
                </a:cubicBezTo>
                <a:cubicBezTo>
                  <a:pt x="-183963" y="313190"/>
                  <a:pt x="-137258" y="204444"/>
                  <a:pt x="-168012" y="0"/>
                </a:cubicBezTo>
                <a:close/>
              </a:path>
              <a:path w="2016224" h="576037" fill="none" stroke="0" extrusionOk="0">
                <a:moveTo>
                  <a:pt x="-168012" y="108007"/>
                </a:moveTo>
                <a:cubicBezTo>
                  <a:pt x="-213067" y="269056"/>
                  <a:pt x="-297252" y="370585"/>
                  <a:pt x="-354539" y="576145"/>
                </a:cubicBezTo>
                <a:cubicBezTo>
                  <a:pt x="-411826" y="781705"/>
                  <a:pt x="-497385" y="920777"/>
                  <a:pt x="-541067" y="1044283"/>
                </a:cubicBezTo>
                <a:cubicBezTo>
                  <a:pt x="-584749" y="1167789"/>
                  <a:pt x="-700794" y="1337279"/>
                  <a:pt x="-706072" y="1458405"/>
                </a:cubicBezTo>
                <a:cubicBezTo>
                  <a:pt x="-711350" y="1579531"/>
                  <a:pt x="-837900" y="1690067"/>
                  <a:pt x="-885425" y="1908537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18750"/>
                      <a:gd name="adj2" fmla="val -8333"/>
                      <a:gd name="adj3" fmla="val 331322"/>
                      <a:gd name="adj4" fmla="val -439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Arduino UNO</a:t>
            </a:r>
            <a:endParaRPr kumimoji="1" lang="zh-TW" altLang="en-US" dirty="0"/>
          </a:p>
        </p:txBody>
      </p:sp>
      <p:sp>
        <p:nvSpPr>
          <p:cNvPr id="6" name="直線圖說文字 1 (加上框線和強調線) 5">
            <a:extLst>
              <a:ext uri="{FF2B5EF4-FFF2-40B4-BE49-F238E27FC236}">
                <a16:creationId xmlns:a16="http://schemas.microsoft.com/office/drawing/2014/main" id="{DF429BFD-AC47-654F-9664-D02680CAD7D6}"/>
              </a:ext>
            </a:extLst>
          </p:cNvPr>
          <p:cNvSpPr/>
          <p:nvPr/>
        </p:nvSpPr>
        <p:spPr>
          <a:xfrm>
            <a:off x="125535" y="1879941"/>
            <a:ext cx="2016224" cy="576037"/>
          </a:xfrm>
          <a:custGeom>
            <a:avLst/>
            <a:gdLst>
              <a:gd name="connsiteX0" fmla="*/ 0 w 2016224"/>
              <a:gd name="connsiteY0" fmla="*/ 0 h 576037"/>
              <a:gd name="connsiteX1" fmla="*/ 483894 w 2016224"/>
              <a:gd name="connsiteY1" fmla="*/ 0 h 576037"/>
              <a:gd name="connsiteX2" fmla="*/ 987950 w 2016224"/>
              <a:gd name="connsiteY2" fmla="*/ 0 h 576037"/>
              <a:gd name="connsiteX3" fmla="*/ 1492006 w 2016224"/>
              <a:gd name="connsiteY3" fmla="*/ 0 h 576037"/>
              <a:gd name="connsiteX4" fmla="*/ 2016224 w 2016224"/>
              <a:gd name="connsiteY4" fmla="*/ 0 h 576037"/>
              <a:gd name="connsiteX5" fmla="*/ 2016224 w 2016224"/>
              <a:gd name="connsiteY5" fmla="*/ 576037 h 576037"/>
              <a:gd name="connsiteX6" fmla="*/ 1512168 w 2016224"/>
              <a:gd name="connsiteY6" fmla="*/ 576037 h 576037"/>
              <a:gd name="connsiteX7" fmla="*/ 1048436 w 2016224"/>
              <a:gd name="connsiteY7" fmla="*/ 576037 h 576037"/>
              <a:gd name="connsiteX8" fmla="*/ 584705 w 2016224"/>
              <a:gd name="connsiteY8" fmla="*/ 576037 h 576037"/>
              <a:gd name="connsiteX9" fmla="*/ 0 w 2016224"/>
              <a:gd name="connsiteY9" fmla="*/ 576037 h 576037"/>
              <a:gd name="connsiteX10" fmla="*/ 0 w 2016224"/>
              <a:gd name="connsiteY10" fmla="*/ 0 h 576037"/>
              <a:gd name="connsiteX0" fmla="*/ 2110946 w 2016224"/>
              <a:gd name="connsiteY0" fmla="*/ 0 h 576037"/>
              <a:gd name="connsiteX1" fmla="*/ 2110946 w 2016224"/>
              <a:gd name="connsiteY1" fmla="*/ 576037 h 576037"/>
              <a:gd name="connsiteX2" fmla="*/ 2110946 w 2016224"/>
              <a:gd name="connsiteY2" fmla="*/ 0 h 576037"/>
              <a:gd name="connsiteX0" fmla="*/ 2110946 w 2016224"/>
              <a:gd name="connsiteY0" fmla="*/ 389366 h 576037"/>
              <a:gd name="connsiteX1" fmla="*/ 2354054 w 2016224"/>
              <a:gd name="connsiteY1" fmla="*/ 652647 h 576037"/>
              <a:gd name="connsiteX2" fmla="*/ 2617422 w 2016224"/>
              <a:gd name="connsiteY2" fmla="*/ 937869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6224" h="576037" fill="none" extrusionOk="0">
                <a:moveTo>
                  <a:pt x="0" y="0"/>
                </a:moveTo>
                <a:cubicBezTo>
                  <a:pt x="188757" y="-18906"/>
                  <a:pt x="322374" y="32453"/>
                  <a:pt x="483894" y="0"/>
                </a:cubicBezTo>
                <a:cubicBezTo>
                  <a:pt x="645414" y="-32453"/>
                  <a:pt x="821871" y="43503"/>
                  <a:pt x="987950" y="0"/>
                </a:cubicBezTo>
                <a:cubicBezTo>
                  <a:pt x="1154029" y="-43503"/>
                  <a:pt x="1255054" y="11715"/>
                  <a:pt x="1492006" y="0"/>
                </a:cubicBezTo>
                <a:cubicBezTo>
                  <a:pt x="1728958" y="-11715"/>
                  <a:pt x="1806497" y="27144"/>
                  <a:pt x="2016224" y="0"/>
                </a:cubicBezTo>
                <a:cubicBezTo>
                  <a:pt x="2070075" y="158089"/>
                  <a:pt x="1953505" y="340537"/>
                  <a:pt x="2016224" y="576037"/>
                </a:cubicBezTo>
                <a:cubicBezTo>
                  <a:pt x="1887861" y="585276"/>
                  <a:pt x="1721279" y="558442"/>
                  <a:pt x="1512168" y="576037"/>
                </a:cubicBezTo>
                <a:cubicBezTo>
                  <a:pt x="1303057" y="593632"/>
                  <a:pt x="1165415" y="524496"/>
                  <a:pt x="1048436" y="576037"/>
                </a:cubicBezTo>
                <a:cubicBezTo>
                  <a:pt x="931457" y="627578"/>
                  <a:pt x="727864" y="532905"/>
                  <a:pt x="584705" y="576037"/>
                </a:cubicBezTo>
                <a:cubicBezTo>
                  <a:pt x="441546" y="619169"/>
                  <a:pt x="169181" y="539727"/>
                  <a:pt x="0" y="576037"/>
                </a:cubicBezTo>
                <a:cubicBezTo>
                  <a:pt x="-45339" y="419923"/>
                  <a:pt x="42763" y="202885"/>
                  <a:pt x="0" y="0"/>
                </a:cubicBezTo>
                <a:close/>
              </a:path>
              <a:path w="2016224" h="576037" fill="none" extrusionOk="0">
                <a:moveTo>
                  <a:pt x="2110946" y="0"/>
                </a:moveTo>
                <a:cubicBezTo>
                  <a:pt x="2174655" y="181969"/>
                  <a:pt x="2097944" y="331735"/>
                  <a:pt x="2110946" y="576037"/>
                </a:cubicBezTo>
                <a:cubicBezTo>
                  <a:pt x="2105262" y="363485"/>
                  <a:pt x="2173029" y="180734"/>
                  <a:pt x="2110946" y="0"/>
                </a:cubicBezTo>
                <a:close/>
              </a:path>
              <a:path w="2016224" h="576037" fill="none" extrusionOk="0">
                <a:moveTo>
                  <a:pt x="2110946" y="389366"/>
                </a:moveTo>
                <a:cubicBezTo>
                  <a:pt x="2220963" y="478361"/>
                  <a:pt x="2296489" y="596749"/>
                  <a:pt x="2354054" y="652647"/>
                </a:cubicBezTo>
                <a:cubicBezTo>
                  <a:pt x="2411619" y="708545"/>
                  <a:pt x="2482671" y="835409"/>
                  <a:pt x="2617422" y="937869"/>
                </a:cubicBezTo>
              </a:path>
              <a:path w="2016224" h="576037" stroke="0" extrusionOk="0">
                <a:moveTo>
                  <a:pt x="0" y="0"/>
                </a:moveTo>
                <a:cubicBezTo>
                  <a:pt x="116150" y="-46367"/>
                  <a:pt x="386887" y="17538"/>
                  <a:pt x="483894" y="0"/>
                </a:cubicBezTo>
                <a:cubicBezTo>
                  <a:pt x="580901" y="-17538"/>
                  <a:pt x="795621" y="13874"/>
                  <a:pt x="927463" y="0"/>
                </a:cubicBezTo>
                <a:cubicBezTo>
                  <a:pt x="1059305" y="-13874"/>
                  <a:pt x="1324062" y="48078"/>
                  <a:pt x="1471844" y="0"/>
                </a:cubicBezTo>
                <a:cubicBezTo>
                  <a:pt x="1619626" y="-48078"/>
                  <a:pt x="1888185" y="41740"/>
                  <a:pt x="2016224" y="0"/>
                </a:cubicBezTo>
                <a:cubicBezTo>
                  <a:pt x="2030261" y="173216"/>
                  <a:pt x="1960314" y="415711"/>
                  <a:pt x="2016224" y="576037"/>
                </a:cubicBezTo>
                <a:cubicBezTo>
                  <a:pt x="1808482" y="580339"/>
                  <a:pt x="1742661" y="540705"/>
                  <a:pt x="1552492" y="576037"/>
                </a:cubicBezTo>
                <a:cubicBezTo>
                  <a:pt x="1362323" y="611369"/>
                  <a:pt x="1187516" y="541853"/>
                  <a:pt x="1088761" y="576037"/>
                </a:cubicBezTo>
                <a:cubicBezTo>
                  <a:pt x="990006" y="610221"/>
                  <a:pt x="770785" y="544100"/>
                  <a:pt x="544380" y="576037"/>
                </a:cubicBezTo>
                <a:cubicBezTo>
                  <a:pt x="317975" y="607974"/>
                  <a:pt x="267644" y="523447"/>
                  <a:pt x="0" y="576037"/>
                </a:cubicBezTo>
                <a:cubicBezTo>
                  <a:pt x="-30314" y="369276"/>
                  <a:pt x="40270" y="152413"/>
                  <a:pt x="0" y="0"/>
                </a:cubicBezTo>
                <a:close/>
              </a:path>
              <a:path w="2016224" h="576037" fill="none" stroke="0" extrusionOk="0">
                <a:moveTo>
                  <a:pt x="2110946" y="0"/>
                </a:moveTo>
                <a:cubicBezTo>
                  <a:pt x="2153584" y="196877"/>
                  <a:pt x="2064750" y="398354"/>
                  <a:pt x="2110946" y="576037"/>
                </a:cubicBezTo>
                <a:cubicBezTo>
                  <a:pt x="2094995" y="313190"/>
                  <a:pt x="2141700" y="204444"/>
                  <a:pt x="2110946" y="0"/>
                </a:cubicBezTo>
                <a:close/>
              </a:path>
              <a:path w="2016224" h="576037" fill="none" stroke="0" extrusionOk="0">
                <a:moveTo>
                  <a:pt x="2110946" y="389366"/>
                </a:moveTo>
                <a:cubicBezTo>
                  <a:pt x="2249402" y="500656"/>
                  <a:pt x="2235858" y="579902"/>
                  <a:pt x="2369249" y="669103"/>
                </a:cubicBezTo>
                <a:cubicBezTo>
                  <a:pt x="2502640" y="758303"/>
                  <a:pt x="2483980" y="854073"/>
                  <a:pt x="2617422" y="937869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67594"/>
                      <a:gd name="adj2" fmla="val 104698"/>
                      <a:gd name="adj3" fmla="val 162814"/>
                      <a:gd name="adj4" fmla="val 1298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LCD </a:t>
            </a:r>
            <a:r>
              <a:rPr lang="zh-TW" altLang="en-US" dirty="0"/>
              <a:t>顯示</a:t>
            </a:r>
            <a:endParaRPr lang="en-US" altLang="zh-TW" dirty="0"/>
          </a:p>
          <a:p>
            <a:pPr algn="ctr"/>
            <a:r>
              <a:rPr lang="zh-TW" altLang="en-US" dirty="0"/>
              <a:t>照度、溫度、濕度</a:t>
            </a:r>
            <a:endParaRPr kumimoji="1" lang="zh-TW" altLang="en-US" dirty="0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:a16="http://schemas.microsoft.com/office/drawing/2014/main" id="{92CB3002-126E-6645-A6B3-B13848F810C3}"/>
              </a:ext>
            </a:extLst>
          </p:cNvPr>
          <p:cNvSpPr/>
          <p:nvPr/>
        </p:nvSpPr>
        <p:spPr>
          <a:xfrm>
            <a:off x="251520" y="3140981"/>
            <a:ext cx="1423169" cy="576037"/>
          </a:xfrm>
          <a:custGeom>
            <a:avLst/>
            <a:gdLst>
              <a:gd name="connsiteX0" fmla="*/ 0 w 1423169"/>
              <a:gd name="connsiteY0" fmla="*/ 0 h 576037"/>
              <a:gd name="connsiteX1" fmla="*/ 502853 w 1423169"/>
              <a:gd name="connsiteY1" fmla="*/ 0 h 576037"/>
              <a:gd name="connsiteX2" fmla="*/ 991474 w 1423169"/>
              <a:gd name="connsiteY2" fmla="*/ 0 h 576037"/>
              <a:gd name="connsiteX3" fmla="*/ 1423169 w 1423169"/>
              <a:gd name="connsiteY3" fmla="*/ 0 h 576037"/>
              <a:gd name="connsiteX4" fmla="*/ 1423169 w 1423169"/>
              <a:gd name="connsiteY4" fmla="*/ 576037 h 576037"/>
              <a:gd name="connsiteX5" fmla="*/ 977243 w 1423169"/>
              <a:gd name="connsiteY5" fmla="*/ 576037 h 576037"/>
              <a:gd name="connsiteX6" fmla="*/ 502853 w 1423169"/>
              <a:gd name="connsiteY6" fmla="*/ 576037 h 576037"/>
              <a:gd name="connsiteX7" fmla="*/ 0 w 1423169"/>
              <a:gd name="connsiteY7" fmla="*/ 576037 h 576037"/>
              <a:gd name="connsiteX8" fmla="*/ 0 w 1423169"/>
              <a:gd name="connsiteY8" fmla="*/ 0 h 576037"/>
              <a:gd name="connsiteX0" fmla="*/ 1490029 w 1423169"/>
              <a:gd name="connsiteY0" fmla="*/ 0 h 576037"/>
              <a:gd name="connsiteX1" fmla="*/ 1490029 w 1423169"/>
              <a:gd name="connsiteY1" fmla="*/ 576037 h 576037"/>
              <a:gd name="connsiteX2" fmla="*/ 1490029 w 1423169"/>
              <a:gd name="connsiteY2" fmla="*/ 0 h 576037"/>
              <a:gd name="connsiteX0" fmla="*/ 1490029 w 1423169"/>
              <a:gd name="connsiteY0" fmla="*/ 389366 h 576037"/>
              <a:gd name="connsiteX1" fmla="*/ 1803728 w 1423169"/>
              <a:gd name="connsiteY1" fmla="*/ 528283 h 576037"/>
              <a:gd name="connsiteX2" fmla="*/ 2093297 w 1423169"/>
              <a:gd name="connsiteY2" fmla="*/ 656515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169" h="576037" fill="none" extrusionOk="0">
                <a:moveTo>
                  <a:pt x="0" y="0"/>
                </a:moveTo>
                <a:cubicBezTo>
                  <a:pt x="129651" y="-15369"/>
                  <a:pt x="311171" y="59168"/>
                  <a:pt x="502853" y="0"/>
                </a:cubicBezTo>
                <a:cubicBezTo>
                  <a:pt x="694535" y="-59168"/>
                  <a:pt x="802529" y="53284"/>
                  <a:pt x="991474" y="0"/>
                </a:cubicBezTo>
                <a:cubicBezTo>
                  <a:pt x="1180419" y="-53284"/>
                  <a:pt x="1225289" y="39879"/>
                  <a:pt x="1423169" y="0"/>
                </a:cubicBezTo>
                <a:cubicBezTo>
                  <a:pt x="1436117" y="237666"/>
                  <a:pt x="1385726" y="362187"/>
                  <a:pt x="1423169" y="576037"/>
                </a:cubicBezTo>
                <a:cubicBezTo>
                  <a:pt x="1290894" y="587555"/>
                  <a:pt x="1169461" y="525292"/>
                  <a:pt x="977243" y="576037"/>
                </a:cubicBezTo>
                <a:cubicBezTo>
                  <a:pt x="785025" y="626782"/>
                  <a:pt x="689557" y="567622"/>
                  <a:pt x="502853" y="576037"/>
                </a:cubicBezTo>
                <a:cubicBezTo>
                  <a:pt x="316149" y="584452"/>
                  <a:pt x="108536" y="553945"/>
                  <a:pt x="0" y="576037"/>
                </a:cubicBezTo>
                <a:cubicBezTo>
                  <a:pt x="-67084" y="347735"/>
                  <a:pt x="4947" y="142017"/>
                  <a:pt x="0" y="0"/>
                </a:cubicBezTo>
                <a:close/>
              </a:path>
              <a:path w="1423169" h="576037" fill="none" extrusionOk="0">
                <a:moveTo>
                  <a:pt x="1490029" y="0"/>
                </a:moveTo>
                <a:cubicBezTo>
                  <a:pt x="1545557" y="257199"/>
                  <a:pt x="1463543" y="369688"/>
                  <a:pt x="1490029" y="576037"/>
                </a:cubicBezTo>
                <a:cubicBezTo>
                  <a:pt x="1472357" y="365803"/>
                  <a:pt x="1543203" y="140379"/>
                  <a:pt x="1490029" y="0"/>
                </a:cubicBezTo>
                <a:close/>
              </a:path>
              <a:path w="1423169" h="576037" fill="none" extrusionOk="0">
                <a:moveTo>
                  <a:pt x="1490029" y="389366"/>
                </a:moveTo>
                <a:cubicBezTo>
                  <a:pt x="1588112" y="394664"/>
                  <a:pt x="1708171" y="485984"/>
                  <a:pt x="1803728" y="528283"/>
                </a:cubicBezTo>
                <a:cubicBezTo>
                  <a:pt x="1899285" y="570582"/>
                  <a:pt x="2019351" y="633469"/>
                  <a:pt x="2093297" y="656515"/>
                </a:cubicBezTo>
              </a:path>
              <a:path w="1423169" h="576037" stroke="0" extrusionOk="0">
                <a:moveTo>
                  <a:pt x="0" y="0"/>
                </a:moveTo>
                <a:cubicBezTo>
                  <a:pt x="159237" y="-5000"/>
                  <a:pt x="234698" y="18615"/>
                  <a:pt x="460158" y="0"/>
                </a:cubicBezTo>
                <a:cubicBezTo>
                  <a:pt x="685618" y="-18615"/>
                  <a:pt x="712256" y="49719"/>
                  <a:pt x="891853" y="0"/>
                </a:cubicBezTo>
                <a:cubicBezTo>
                  <a:pt x="1071450" y="-49719"/>
                  <a:pt x="1195044" y="42455"/>
                  <a:pt x="1423169" y="0"/>
                </a:cubicBezTo>
                <a:cubicBezTo>
                  <a:pt x="1447644" y="248094"/>
                  <a:pt x="1359250" y="444784"/>
                  <a:pt x="1423169" y="576037"/>
                </a:cubicBezTo>
                <a:cubicBezTo>
                  <a:pt x="1298340" y="629477"/>
                  <a:pt x="1126495" y="530409"/>
                  <a:pt x="977243" y="576037"/>
                </a:cubicBezTo>
                <a:cubicBezTo>
                  <a:pt x="827991" y="621665"/>
                  <a:pt x="709646" y="572222"/>
                  <a:pt x="474390" y="576037"/>
                </a:cubicBezTo>
                <a:cubicBezTo>
                  <a:pt x="239134" y="579852"/>
                  <a:pt x="103962" y="562998"/>
                  <a:pt x="0" y="576037"/>
                </a:cubicBezTo>
                <a:cubicBezTo>
                  <a:pt x="-5619" y="419461"/>
                  <a:pt x="6102" y="259229"/>
                  <a:pt x="0" y="0"/>
                </a:cubicBezTo>
                <a:close/>
              </a:path>
              <a:path w="1423169" h="576037" fill="none" stroke="0" extrusionOk="0">
                <a:moveTo>
                  <a:pt x="1490029" y="0"/>
                </a:moveTo>
                <a:cubicBezTo>
                  <a:pt x="1515207" y="279137"/>
                  <a:pt x="1444014" y="302074"/>
                  <a:pt x="1490029" y="576037"/>
                </a:cubicBezTo>
                <a:cubicBezTo>
                  <a:pt x="1459905" y="424850"/>
                  <a:pt x="1513815" y="247112"/>
                  <a:pt x="1490029" y="0"/>
                </a:cubicBezTo>
                <a:close/>
              </a:path>
              <a:path w="1423169" h="576037" fill="none" stroke="0" extrusionOk="0">
                <a:moveTo>
                  <a:pt x="1490029" y="389366"/>
                </a:moveTo>
                <a:cubicBezTo>
                  <a:pt x="1595823" y="421481"/>
                  <a:pt x="1659079" y="500728"/>
                  <a:pt x="1791663" y="522941"/>
                </a:cubicBezTo>
                <a:cubicBezTo>
                  <a:pt x="1924247" y="545153"/>
                  <a:pt x="2000261" y="639975"/>
                  <a:pt x="2093297" y="656515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67594"/>
                      <a:gd name="adj2" fmla="val 104698"/>
                      <a:gd name="adj3" fmla="val 113971"/>
                      <a:gd name="adj4" fmla="val 1470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LED</a:t>
            </a:r>
            <a:endParaRPr kumimoji="1" lang="zh-TW" altLang="en-US" dirty="0"/>
          </a:p>
        </p:txBody>
      </p:sp>
      <p:sp>
        <p:nvSpPr>
          <p:cNvPr id="8" name="直線圖說文字 1 (加上框線和強調線) 7">
            <a:extLst>
              <a:ext uri="{FF2B5EF4-FFF2-40B4-BE49-F238E27FC236}">
                <a16:creationId xmlns:a16="http://schemas.microsoft.com/office/drawing/2014/main" id="{FF347927-E371-8B4B-BB96-8CAC637CE991}"/>
              </a:ext>
            </a:extLst>
          </p:cNvPr>
          <p:cNvSpPr/>
          <p:nvPr/>
        </p:nvSpPr>
        <p:spPr>
          <a:xfrm>
            <a:off x="120289" y="5027008"/>
            <a:ext cx="1423169" cy="576037"/>
          </a:xfrm>
          <a:custGeom>
            <a:avLst/>
            <a:gdLst>
              <a:gd name="connsiteX0" fmla="*/ 0 w 1423169"/>
              <a:gd name="connsiteY0" fmla="*/ 0 h 576037"/>
              <a:gd name="connsiteX1" fmla="*/ 502853 w 1423169"/>
              <a:gd name="connsiteY1" fmla="*/ 0 h 576037"/>
              <a:gd name="connsiteX2" fmla="*/ 991474 w 1423169"/>
              <a:gd name="connsiteY2" fmla="*/ 0 h 576037"/>
              <a:gd name="connsiteX3" fmla="*/ 1423169 w 1423169"/>
              <a:gd name="connsiteY3" fmla="*/ 0 h 576037"/>
              <a:gd name="connsiteX4" fmla="*/ 1423169 w 1423169"/>
              <a:gd name="connsiteY4" fmla="*/ 576037 h 576037"/>
              <a:gd name="connsiteX5" fmla="*/ 977243 w 1423169"/>
              <a:gd name="connsiteY5" fmla="*/ 576037 h 576037"/>
              <a:gd name="connsiteX6" fmla="*/ 502853 w 1423169"/>
              <a:gd name="connsiteY6" fmla="*/ 576037 h 576037"/>
              <a:gd name="connsiteX7" fmla="*/ 0 w 1423169"/>
              <a:gd name="connsiteY7" fmla="*/ 576037 h 576037"/>
              <a:gd name="connsiteX8" fmla="*/ 0 w 1423169"/>
              <a:gd name="connsiteY8" fmla="*/ 0 h 576037"/>
              <a:gd name="connsiteX0" fmla="*/ 1504090 w 1423169"/>
              <a:gd name="connsiteY0" fmla="*/ 0 h 576037"/>
              <a:gd name="connsiteX1" fmla="*/ 1504090 w 1423169"/>
              <a:gd name="connsiteY1" fmla="*/ 576037 h 576037"/>
              <a:gd name="connsiteX2" fmla="*/ 1504090 w 1423169"/>
              <a:gd name="connsiteY2" fmla="*/ 0 h 576037"/>
              <a:gd name="connsiteX0" fmla="*/ 1504090 w 1423169"/>
              <a:gd name="connsiteY0" fmla="*/ 122080 h 576037"/>
              <a:gd name="connsiteX1" fmla="*/ 1890073 w 1423169"/>
              <a:gd name="connsiteY1" fmla="*/ -73412 h 576037"/>
              <a:gd name="connsiteX2" fmla="*/ 2346235 w 1423169"/>
              <a:gd name="connsiteY2" fmla="*/ -304448 h 576037"/>
              <a:gd name="connsiteX3" fmla="*/ 2767308 w 1423169"/>
              <a:gd name="connsiteY3" fmla="*/ -517713 h 576037"/>
              <a:gd name="connsiteX4" fmla="*/ 3258559 w 1423169"/>
              <a:gd name="connsiteY4" fmla="*/ -766521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169" h="576037" fill="none" extrusionOk="0">
                <a:moveTo>
                  <a:pt x="0" y="0"/>
                </a:moveTo>
                <a:cubicBezTo>
                  <a:pt x="129651" y="-15369"/>
                  <a:pt x="311171" y="59168"/>
                  <a:pt x="502853" y="0"/>
                </a:cubicBezTo>
                <a:cubicBezTo>
                  <a:pt x="694535" y="-59168"/>
                  <a:pt x="802529" y="53284"/>
                  <a:pt x="991474" y="0"/>
                </a:cubicBezTo>
                <a:cubicBezTo>
                  <a:pt x="1180419" y="-53284"/>
                  <a:pt x="1225289" y="39879"/>
                  <a:pt x="1423169" y="0"/>
                </a:cubicBezTo>
                <a:cubicBezTo>
                  <a:pt x="1436117" y="237666"/>
                  <a:pt x="1385726" y="362187"/>
                  <a:pt x="1423169" y="576037"/>
                </a:cubicBezTo>
                <a:cubicBezTo>
                  <a:pt x="1290894" y="587555"/>
                  <a:pt x="1169461" y="525292"/>
                  <a:pt x="977243" y="576037"/>
                </a:cubicBezTo>
                <a:cubicBezTo>
                  <a:pt x="785025" y="626782"/>
                  <a:pt x="689557" y="567622"/>
                  <a:pt x="502853" y="576037"/>
                </a:cubicBezTo>
                <a:cubicBezTo>
                  <a:pt x="316149" y="584452"/>
                  <a:pt x="108536" y="553945"/>
                  <a:pt x="0" y="576037"/>
                </a:cubicBezTo>
                <a:cubicBezTo>
                  <a:pt x="-67084" y="347735"/>
                  <a:pt x="4947" y="142017"/>
                  <a:pt x="0" y="0"/>
                </a:cubicBezTo>
                <a:close/>
              </a:path>
              <a:path w="1423169" h="576037" fill="none" extrusionOk="0">
                <a:moveTo>
                  <a:pt x="1504090" y="0"/>
                </a:moveTo>
                <a:cubicBezTo>
                  <a:pt x="1559618" y="257199"/>
                  <a:pt x="1477604" y="369688"/>
                  <a:pt x="1504090" y="576037"/>
                </a:cubicBezTo>
                <a:cubicBezTo>
                  <a:pt x="1486418" y="365803"/>
                  <a:pt x="1557264" y="140379"/>
                  <a:pt x="1504090" y="0"/>
                </a:cubicBezTo>
                <a:close/>
              </a:path>
              <a:path w="1423169" h="576037" fill="none" extrusionOk="0">
                <a:moveTo>
                  <a:pt x="1504090" y="122080"/>
                </a:moveTo>
                <a:cubicBezTo>
                  <a:pt x="1603536" y="15511"/>
                  <a:pt x="1813209" y="2770"/>
                  <a:pt x="1890073" y="-73412"/>
                </a:cubicBezTo>
                <a:cubicBezTo>
                  <a:pt x="1966937" y="-149594"/>
                  <a:pt x="2235280" y="-204730"/>
                  <a:pt x="2346235" y="-304448"/>
                </a:cubicBezTo>
                <a:cubicBezTo>
                  <a:pt x="2457190" y="-404166"/>
                  <a:pt x="2639742" y="-445777"/>
                  <a:pt x="2767308" y="-517713"/>
                </a:cubicBezTo>
                <a:cubicBezTo>
                  <a:pt x="2894874" y="-589649"/>
                  <a:pt x="3026557" y="-619125"/>
                  <a:pt x="3258559" y="-766521"/>
                </a:cubicBezTo>
              </a:path>
              <a:path w="1423169" h="576037" stroke="0" extrusionOk="0">
                <a:moveTo>
                  <a:pt x="0" y="0"/>
                </a:moveTo>
                <a:cubicBezTo>
                  <a:pt x="159237" y="-5000"/>
                  <a:pt x="234698" y="18615"/>
                  <a:pt x="460158" y="0"/>
                </a:cubicBezTo>
                <a:cubicBezTo>
                  <a:pt x="685618" y="-18615"/>
                  <a:pt x="712256" y="49719"/>
                  <a:pt x="891853" y="0"/>
                </a:cubicBezTo>
                <a:cubicBezTo>
                  <a:pt x="1071450" y="-49719"/>
                  <a:pt x="1195044" y="42455"/>
                  <a:pt x="1423169" y="0"/>
                </a:cubicBezTo>
                <a:cubicBezTo>
                  <a:pt x="1447644" y="248094"/>
                  <a:pt x="1359250" y="444784"/>
                  <a:pt x="1423169" y="576037"/>
                </a:cubicBezTo>
                <a:cubicBezTo>
                  <a:pt x="1298340" y="629477"/>
                  <a:pt x="1126495" y="530409"/>
                  <a:pt x="977243" y="576037"/>
                </a:cubicBezTo>
                <a:cubicBezTo>
                  <a:pt x="827991" y="621665"/>
                  <a:pt x="709646" y="572222"/>
                  <a:pt x="474390" y="576037"/>
                </a:cubicBezTo>
                <a:cubicBezTo>
                  <a:pt x="239134" y="579852"/>
                  <a:pt x="103962" y="562998"/>
                  <a:pt x="0" y="576037"/>
                </a:cubicBezTo>
                <a:cubicBezTo>
                  <a:pt x="-5619" y="419461"/>
                  <a:pt x="6102" y="259229"/>
                  <a:pt x="0" y="0"/>
                </a:cubicBezTo>
                <a:close/>
              </a:path>
              <a:path w="1423169" h="576037" fill="none" stroke="0" extrusionOk="0">
                <a:moveTo>
                  <a:pt x="1504090" y="0"/>
                </a:moveTo>
                <a:cubicBezTo>
                  <a:pt x="1529268" y="279137"/>
                  <a:pt x="1458075" y="302074"/>
                  <a:pt x="1504090" y="576037"/>
                </a:cubicBezTo>
                <a:cubicBezTo>
                  <a:pt x="1473966" y="424850"/>
                  <a:pt x="1527876" y="247112"/>
                  <a:pt x="1504090" y="0"/>
                </a:cubicBezTo>
                <a:close/>
              </a:path>
              <a:path w="1423169" h="576037" fill="none" stroke="0" extrusionOk="0">
                <a:moveTo>
                  <a:pt x="1504090" y="122080"/>
                </a:moveTo>
                <a:cubicBezTo>
                  <a:pt x="1579081" y="20163"/>
                  <a:pt x="1835558" y="1439"/>
                  <a:pt x="1942707" y="-100070"/>
                </a:cubicBezTo>
                <a:cubicBezTo>
                  <a:pt x="2049856" y="-201579"/>
                  <a:pt x="2208973" y="-224165"/>
                  <a:pt x="2346235" y="-304448"/>
                </a:cubicBezTo>
                <a:cubicBezTo>
                  <a:pt x="2483497" y="-384731"/>
                  <a:pt x="2728163" y="-454451"/>
                  <a:pt x="2819942" y="-544371"/>
                </a:cubicBezTo>
                <a:cubicBezTo>
                  <a:pt x="2911721" y="-634291"/>
                  <a:pt x="3087833" y="-624668"/>
                  <a:pt x="3258559" y="-766521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21193"/>
                      <a:gd name="adj2" fmla="val 105686"/>
                      <a:gd name="adj3" fmla="val -133068"/>
                      <a:gd name="adj4" fmla="val 22896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CDS </a:t>
            </a:r>
            <a:r>
              <a:rPr kumimoji="1" lang="zh-TW" altLang="en-US" dirty="0"/>
              <a:t>照度</a:t>
            </a:r>
          </a:p>
        </p:txBody>
      </p:sp>
      <p:sp>
        <p:nvSpPr>
          <p:cNvPr id="10" name="直線圖說文字 1 (加上框線和強調線) 9">
            <a:extLst>
              <a:ext uri="{FF2B5EF4-FFF2-40B4-BE49-F238E27FC236}">
                <a16:creationId xmlns:a16="http://schemas.microsoft.com/office/drawing/2014/main" id="{13D6DC15-D246-E24E-ADB9-CF858CF1EA82}"/>
              </a:ext>
            </a:extLst>
          </p:cNvPr>
          <p:cNvSpPr/>
          <p:nvPr/>
        </p:nvSpPr>
        <p:spPr>
          <a:xfrm>
            <a:off x="1504935" y="5835884"/>
            <a:ext cx="1693950" cy="371006"/>
          </a:xfrm>
          <a:custGeom>
            <a:avLst/>
            <a:gdLst>
              <a:gd name="connsiteX0" fmla="*/ 0 w 1693950"/>
              <a:gd name="connsiteY0" fmla="*/ 0 h 371006"/>
              <a:gd name="connsiteX1" fmla="*/ 598529 w 1693950"/>
              <a:gd name="connsiteY1" fmla="*/ 0 h 371006"/>
              <a:gd name="connsiteX2" fmla="*/ 1180119 w 1693950"/>
              <a:gd name="connsiteY2" fmla="*/ 0 h 371006"/>
              <a:gd name="connsiteX3" fmla="*/ 1693950 w 1693950"/>
              <a:gd name="connsiteY3" fmla="*/ 0 h 371006"/>
              <a:gd name="connsiteX4" fmla="*/ 1693950 w 1693950"/>
              <a:gd name="connsiteY4" fmla="*/ 371006 h 371006"/>
              <a:gd name="connsiteX5" fmla="*/ 1163179 w 1693950"/>
              <a:gd name="connsiteY5" fmla="*/ 371006 h 371006"/>
              <a:gd name="connsiteX6" fmla="*/ 598529 w 1693950"/>
              <a:gd name="connsiteY6" fmla="*/ 371006 h 371006"/>
              <a:gd name="connsiteX7" fmla="*/ 0 w 1693950"/>
              <a:gd name="connsiteY7" fmla="*/ 371006 h 371006"/>
              <a:gd name="connsiteX8" fmla="*/ 0 w 1693950"/>
              <a:gd name="connsiteY8" fmla="*/ 0 h 371006"/>
              <a:gd name="connsiteX0" fmla="*/ 1790268 w 1693950"/>
              <a:gd name="connsiteY0" fmla="*/ 0 h 371006"/>
              <a:gd name="connsiteX1" fmla="*/ 1790268 w 1693950"/>
              <a:gd name="connsiteY1" fmla="*/ 371006 h 371006"/>
              <a:gd name="connsiteX2" fmla="*/ 1790268 w 1693950"/>
              <a:gd name="connsiteY2" fmla="*/ 0 h 371006"/>
              <a:gd name="connsiteX0" fmla="*/ 1790268 w 1693950"/>
              <a:gd name="connsiteY0" fmla="*/ 78627 h 371006"/>
              <a:gd name="connsiteX1" fmla="*/ 1982211 w 1693950"/>
              <a:gd name="connsiteY1" fmla="*/ -276247 h 371006"/>
              <a:gd name="connsiteX2" fmla="*/ 2209053 w 1693950"/>
              <a:gd name="connsiteY2" fmla="*/ -695643 h 371006"/>
              <a:gd name="connsiteX3" fmla="*/ 2418446 w 1693950"/>
              <a:gd name="connsiteY3" fmla="*/ -1082778 h 371006"/>
              <a:gd name="connsiteX4" fmla="*/ 2662737 w 1693950"/>
              <a:gd name="connsiteY4" fmla="*/ -1534436 h 37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950" h="371006" fill="none" extrusionOk="0">
                <a:moveTo>
                  <a:pt x="0" y="0"/>
                </a:moveTo>
                <a:cubicBezTo>
                  <a:pt x="245120" y="-24542"/>
                  <a:pt x="452806" y="70250"/>
                  <a:pt x="598529" y="0"/>
                </a:cubicBezTo>
                <a:cubicBezTo>
                  <a:pt x="744252" y="-70250"/>
                  <a:pt x="977898" y="9326"/>
                  <a:pt x="1180119" y="0"/>
                </a:cubicBezTo>
                <a:cubicBezTo>
                  <a:pt x="1382340" y="-9326"/>
                  <a:pt x="1438945" y="17943"/>
                  <a:pt x="1693950" y="0"/>
                </a:cubicBezTo>
                <a:cubicBezTo>
                  <a:pt x="1731462" y="90214"/>
                  <a:pt x="1658645" y="212386"/>
                  <a:pt x="1693950" y="371006"/>
                </a:cubicBezTo>
                <a:cubicBezTo>
                  <a:pt x="1434146" y="409076"/>
                  <a:pt x="1398612" y="364734"/>
                  <a:pt x="1163179" y="371006"/>
                </a:cubicBezTo>
                <a:cubicBezTo>
                  <a:pt x="927746" y="377278"/>
                  <a:pt x="843437" y="305824"/>
                  <a:pt x="598529" y="371006"/>
                </a:cubicBezTo>
                <a:cubicBezTo>
                  <a:pt x="353621" y="436188"/>
                  <a:pt x="262453" y="338786"/>
                  <a:pt x="0" y="371006"/>
                </a:cubicBezTo>
                <a:cubicBezTo>
                  <a:pt x="-5789" y="197754"/>
                  <a:pt x="19593" y="181917"/>
                  <a:pt x="0" y="0"/>
                </a:cubicBezTo>
                <a:close/>
              </a:path>
              <a:path w="1693950" h="371006" fill="none" extrusionOk="0">
                <a:moveTo>
                  <a:pt x="1790268" y="0"/>
                </a:moveTo>
                <a:cubicBezTo>
                  <a:pt x="1813476" y="124759"/>
                  <a:pt x="1774900" y="286799"/>
                  <a:pt x="1790268" y="371006"/>
                </a:cubicBezTo>
                <a:cubicBezTo>
                  <a:pt x="1787192" y="192946"/>
                  <a:pt x="1827269" y="86184"/>
                  <a:pt x="1790268" y="0"/>
                </a:cubicBezTo>
                <a:close/>
              </a:path>
              <a:path w="1693950" h="371006" fill="none" extrusionOk="0">
                <a:moveTo>
                  <a:pt x="1790268" y="78627"/>
                </a:moveTo>
                <a:cubicBezTo>
                  <a:pt x="1847426" y="-115965"/>
                  <a:pt x="1916408" y="-126281"/>
                  <a:pt x="1982211" y="-276247"/>
                </a:cubicBezTo>
                <a:cubicBezTo>
                  <a:pt x="2048014" y="-426213"/>
                  <a:pt x="2166903" y="-579958"/>
                  <a:pt x="2209053" y="-695643"/>
                </a:cubicBezTo>
                <a:cubicBezTo>
                  <a:pt x="2251203" y="-811328"/>
                  <a:pt x="2367461" y="-969812"/>
                  <a:pt x="2418446" y="-1082778"/>
                </a:cubicBezTo>
                <a:cubicBezTo>
                  <a:pt x="2469431" y="-1195744"/>
                  <a:pt x="2594340" y="-1295029"/>
                  <a:pt x="2662737" y="-1534436"/>
                </a:cubicBezTo>
              </a:path>
              <a:path w="1693950" h="371006" stroke="0" extrusionOk="0">
                <a:moveTo>
                  <a:pt x="0" y="0"/>
                </a:moveTo>
                <a:cubicBezTo>
                  <a:pt x="219707" y="-16238"/>
                  <a:pt x="288327" y="2923"/>
                  <a:pt x="547711" y="0"/>
                </a:cubicBezTo>
                <a:cubicBezTo>
                  <a:pt x="807095" y="-2923"/>
                  <a:pt x="891340" y="42445"/>
                  <a:pt x="1061542" y="0"/>
                </a:cubicBezTo>
                <a:cubicBezTo>
                  <a:pt x="1231744" y="-42445"/>
                  <a:pt x="1404755" y="67795"/>
                  <a:pt x="1693950" y="0"/>
                </a:cubicBezTo>
                <a:cubicBezTo>
                  <a:pt x="1733631" y="173688"/>
                  <a:pt x="1666268" y="197010"/>
                  <a:pt x="1693950" y="371006"/>
                </a:cubicBezTo>
                <a:cubicBezTo>
                  <a:pt x="1440947" y="395493"/>
                  <a:pt x="1359209" y="345950"/>
                  <a:pt x="1163179" y="371006"/>
                </a:cubicBezTo>
                <a:cubicBezTo>
                  <a:pt x="967149" y="396062"/>
                  <a:pt x="744540" y="360765"/>
                  <a:pt x="564650" y="371006"/>
                </a:cubicBezTo>
                <a:cubicBezTo>
                  <a:pt x="384760" y="381247"/>
                  <a:pt x="271214" y="363177"/>
                  <a:pt x="0" y="371006"/>
                </a:cubicBezTo>
                <a:cubicBezTo>
                  <a:pt x="-12291" y="285403"/>
                  <a:pt x="39944" y="167562"/>
                  <a:pt x="0" y="0"/>
                </a:cubicBezTo>
                <a:close/>
              </a:path>
              <a:path w="1693950" h="371006" fill="none" stroke="0" extrusionOk="0">
                <a:moveTo>
                  <a:pt x="1790268" y="0"/>
                </a:moveTo>
                <a:cubicBezTo>
                  <a:pt x="1813452" y="155589"/>
                  <a:pt x="1761580" y="255707"/>
                  <a:pt x="1790268" y="371006"/>
                </a:cubicBezTo>
                <a:cubicBezTo>
                  <a:pt x="1747070" y="234658"/>
                  <a:pt x="1821595" y="150662"/>
                  <a:pt x="1790268" y="0"/>
                </a:cubicBezTo>
                <a:close/>
              </a:path>
              <a:path w="1693950" h="371006" fill="none" stroke="0" extrusionOk="0">
                <a:moveTo>
                  <a:pt x="1790268" y="78627"/>
                </a:moveTo>
                <a:cubicBezTo>
                  <a:pt x="1829187" y="-102288"/>
                  <a:pt x="1934027" y="-179836"/>
                  <a:pt x="2008385" y="-324639"/>
                </a:cubicBezTo>
                <a:cubicBezTo>
                  <a:pt x="2082743" y="-469442"/>
                  <a:pt x="2197793" y="-569616"/>
                  <a:pt x="2209053" y="-695643"/>
                </a:cubicBezTo>
                <a:cubicBezTo>
                  <a:pt x="2220313" y="-821670"/>
                  <a:pt x="2402094" y="-1024580"/>
                  <a:pt x="2444620" y="-1131170"/>
                </a:cubicBezTo>
                <a:cubicBezTo>
                  <a:pt x="2487146" y="-1237760"/>
                  <a:pt x="2642220" y="-1436622"/>
                  <a:pt x="2662737" y="-1534436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21193"/>
                      <a:gd name="adj2" fmla="val 105686"/>
                      <a:gd name="adj3" fmla="val -413588"/>
                      <a:gd name="adj4" fmla="val 15719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DHT11 </a:t>
            </a:r>
            <a:r>
              <a:rPr kumimoji="1" lang="zh-TW" altLang="en-US" dirty="0"/>
              <a:t>溫濕度</a:t>
            </a:r>
          </a:p>
        </p:txBody>
      </p:sp>
      <p:sp>
        <p:nvSpPr>
          <p:cNvPr id="11" name="直線圖說文字 1 (加上框線和強調線) 10">
            <a:extLst>
              <a:ext uri="{FF2B5EF4-FFF2-40B4-BE49-F238E27FC236}">
                <a16:creationId xmlns:a16="http://schemas.microsoft.com/office/drawing/2014/main" id="{B5D015E2-6996-9E4A-9765-B01ACE09A570}"/>
              </a:ext>
            </a:extLst>
          </p:cNvPr>
          <p:cNvSpPr/>
          <p:nvPr/>
        </p:nvSpPr>
        <p:spPr>
          <a:xfrm>
            <a:off x="337112" y="4170126"/>
            <a:ext cx="989521" cy="576036"/>
          </a:xfrm>
          <a:custGeom>
            <a:avLst/>
            <a:gdLst>
              <a:gd name="connsiteX0" fmla="*/ 0 w 989521"/>
              <a:gd name="connsiteY0" fmla="*/ 0 h 576036"/>
              <a:gd name="connsiteX1" fmla="*/ 514551 w 989521"/>
              <a:gd name="connsiteY1" fmla="*/ 0 h 576036"/>
              <a:gd name="connsiteX2" fmla="*/ 989521 w 989521"/>
              <a:gd name="connsiteY2" fmla="*/ 0 h 576036"/>
              <a:gd name="connsiteX3" fmla="*/ 989521 w 989521"/>
              <a:gd name="connsiteY3" fmla="*/ 576036 h 576036"/>
              <a:gd name="connsiteX4" fmla="*/ 504656 w 989521"/>
              <a:gd name="connsiteY4" fmla="*/ 576036 h 576036"/>
              <a:gd name="connsiteX5" fmla="*/ 0 w 989521"/>
              <a:gd name="connsiteY5" fmla="*/ 576036 h 576036"/>
              <a:gd name="connsiteX6" fmla="*/ 0 w 989521"/>
              <a:gd name="connsiteY6" fmla="*/ 0 h 576036"/>
              <a:gd name="connsiteX0" fmla="*/ 1045785 w 989521"/>
              <a:gd name="connsiteY0" fmla="*/ 0 h 576036"/>
              <a:gd name="connsiteX1" fmla="*/ 1045785 w 989521"/>
              <a:gd name="connsiteY1" fmla="*/ 576036 h 576036"/>
              <a:gd name="connsiteX2" fmla="*/ 1045785 w 989521"/>
              <a:gd name="connsiteY2" fmla="*/ 0 h 576036"/>
              <a:gd name="connsiteX0" fmla="*/ 1045785 w 989521"/>
              <a:gd name="connsiteY0" fmla="*/ 122079 h 576036"/>
              <a:gd name="connsiteX1" fmla="*/ 1608400 w 989521"/>
              <a:gd name="connsiteY1" fmla="*/ 142712 h 576036"/>
              <a:gd name="connsiteX2" fmla="*/ 2242838 w 989521"/>
              <a:gd name="connsiteY2" fmla="*/ 165979 h 57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9521" h="576036" fill="none" extrusionOk="0">
                <a:moveTo>
                  <a:pt x="0" y="0"/>
                </a:moveTo>
                <a:cubicBezTo>
                  <a:pt x="138847" y="-4551"/>
                  <a:pt x="286529" y="22812"/>
                  <a:pt x="514551" y="0"/>
                </a:cubicBezTo>
                <a:cubicBezTo>
                  <a:pt x="742573" y="-22812"/>
                  <a:pt x="890355" y="53023"/>
                  <a:pt x="989521" y="0"/>
                </a:cubicBezTo>
                <a:cubicBezTo>
                  <a:pt x="1016936" y="176594"/>
                  <a:pt x="929851" y="429692"/>
                  <a:pt x="989521" y="576036"/>
                </a:cubicBezTo>
                <a:cubicBezTo>
                  <a:pt x="812932" y="596275"/>
                  <a:pt x="656643" y="522925"/>
                  <a:pt x="504656" y="576036"/>
                </a:cubicBezTo>
                <a:cubicBezTo>
                  <a:pt x="352669" y="629147"/>
                  <a:pt x="213013" y="537123"/>
                  <a:pt x="0" y="576036"/>
                </a:cubicBezTo>
                <a:cubicBezTo>
                  <a:pt x="-6551" y="337023"/>
                  <a:pt x="47035" y="178140"/>
                  <a:pt x="0" y="0"/>
                </a:cubicBezTo>
                <a:close/>
              </a:path>
              <a:path w="989521" h="576036" fill="none" extrusionOk="0">
                <a:moveTo>
                  <a:pt x="1045785" y="0"/>
                </a:moveTo>
                <a:cubicBezTo>
                  <a:pt x="1046956" y="153714"/>
                  <a:pt x="1001238" y="459248"/>
                  <a:pt x="1045785" y="576036"/>
                </a:cubicBezTo>
                <a:cubicBezTo>
                  <a:pt x="1008101" y="380673"/>
                  <a:pt x="1085505" y="251629"/>
                  <a:pt x="1045785" y="0"/>
                </a:cubicBezTo>
                <a:close/>
              </a:path>
              <a:path w="989521" h="576036" fill="none" extrusionOk="0">
                <a:moveTo>
                  <a:pt x="1045785" y="122079"/>
                </a:moveTo>
                <a:cubicBezTo>
                  <a:pt x="1264393" y="72584"/>
                  <a:pt x="1488190" y="195330"/>
                  <a:pt x="1608400" y="142712"/>
                </a:cubicBezTo>
                <a:cubicBezTo>
                  <a:pt x="1728610" y="90094"/>
                  <a:pt x="1954930" y="185867"/>
                  <a:pt x="2242838" y="165979"/>
                </a:cubicBezTo>
              </a:path>
              <a:path w="989521" h="576036" stroke="0" extrusionOk="0">
                <a:moveTo>
                  <a:pt x="0" y="0"/>
                </a:moveTo>
                <a:cubicBezTo>
                  <a:pt x="230910" y="-46641"/>
                  <a:pt x="340382" y="19034"/>
                  <a:pt x="484865" y="0"/>
                </a:cubicBezTo>
                <a:cubicBezTo>
                  <a:pt x="629348" y="-19034"/>
                  <a:pt x="748448" y="33752"/>
                  <a:pt x="989521" y="0"/>
                </a:cubicBezTo>
                <a:cubicBezTo>
                  <a:pt x="1000952" y="236495"/>
                  <a:pt x="949522" y="299541"/>
                  <a:pt x="989521" y="576036"/>
                </a:cubicBezTo>
                <a:cubicBezTo>
                  <a:pt x="793370" y="620641"/>
                  <a:pt x="724943" y="541633"/>
                  <a:pt x="494761" y="576036"/>
                </a:cubicBezTo>
                <a:cubicBezTo>
                  <a:pt x="264579" y="610439"/>
                  <a:pt x="163273" y="529418"/>
                  <a:pt x="0" y="576036"/>
                </a:cubicBezTo>
                <a:cubicBezTo>
                  <a:pt x="-66888" y="401621"/>
                  <a:pt x="20223" y="198781"/>
                  <a:pt x="0" y="0"/>
                </a:cubicBezTo>
                <a:close/>
              </a:path>
              <a:path w="989521" h="576036" fill="none" stroke="0" extrusionOk="0">
                <a:moveTo>
                  <a:pt x="1045785" y="0"/>
                </a:moveTo>
                <a:cubicBezTo>
                  <a:pt x="1098509" y="164850"/>
                  <a:pt x="980699" y="342581"/>
                  <a:pt x="1045785" y="576036"/>
                </a:cubicBezTo>
                <a:cubicBezTo>
                  <a:pt x="1011845" y="324746"/>
                  <a:pt x="1049810" y="170011"/>
                  <a:pt x="1045785" y="0"/>
                </a:cubicBezTo>
                <a:close/>
              </a:path>
              <a:path w="989521" h="576036" fill="none" stroke="0" extrusionOk="0">
                <a:moveTo>
                  <a:pt x="1045785" y="122079"/>
                </a:moveTo>
                <a:cubicBezTo>
                  <a:pt x="1233003" y="69173"/>
                  <a:pt x="1347826" y="145149"/>
                  <a:pt x="1620370" y="143151"/>
                </a:cubicBezTo>
                <a:cubicBezTo>
                  <a:pt x="1892914" y="141153"/>
                  <a:pt x="2026088" y="214871"/>
                  <a:pt x="2242838" y="165979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21193"/>
                      <a:gd name="adj2" fmla="val 105686"/>
                      <a:gd name="adj3" fmla="val 28814"/>
                      <a:gd name="adj4" fmla="val 2266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Buzeer</a:t>
            </a:r>
            <a:endParaRPr kumimoji="1" lang="en-US" altLang="zh-TW" dirty="0"/>
          </a:p>
          <a:p>
            <a:pPr algn="ctr"/>
            <a:r>
              <a:rPr lang="zh-TW" altLang="en-US" dirty="0"/>
              <a:t>警報器</a:t>
            </a:r>
            <a:endParaRPr kumimoji="1" lang="zh-TW" altLang="en-US" dirty="0"/>
          </a:p>
        </p:txBody>
      </p:sp>
      <p:sp>
        <p:nvSpPr>
          <p:cNvPr id="13" name="直線圖說文字 1 (加上框線和強調線) 12">
            <a:extLst>
              <a:ext uri="{FF2B5EF4-FFF2-40B4-BE49-F238E27FC236}">
                <a16:creationId xmlns:a16="http://schemas.microsoft.com/office/drawing/2014/main" id="{5A0A7DC0-6314-C84B-8F10-3304CEFCE189}"/>
              </a:ext>
            </a:extLst>
          </p:cNvPr>
          <p:cNvSpPr/>
          <p:nvPr/>
        </p:nvSpPr>
        <p:spPr>
          <a:xfrm>
            <a:off x="6570936" y="5315026"/>
            <a:ext cx="2016224" cy="576037"/>
          </a:xfrm>
          <a:custGeom>
            <a:avLst/>
            <a:gdLst>
              <a:gd name="connsiteX0" fmla="*/ 0 w 2016224"/>
              <a:gd name="connsiteY0" fmla="*/ 0 h 576037"/>
              <a:gd name="connsiteX1" fmla="*/ 483894 w 2016224"/>
              <a:gd name="connsiteY1" fmla="*/ 0 h 576037"/>
              <a:gd name="connsiteX2" fmla="*/ 987950 w 2016224"/>
              <a:gd name="connsiteY2" fmla="*/ 0 h 576037"/>
              <a:gd name="connsiteX3" fmla="*/ 1492006 w 2016224"/>
              <a:gd name="connsiteY3" fmla="*/ 0 h 576037"/>
              <a:gd name="connsiteX4" fmla="*/ 2016224 w 2016224"/>
              <a:gd name="connsiteY4" fmla="*/ 0 h 576037"/>
              <a:gd name="connsiteX5" fmla="*/ 2016224 w 2016224"/>
              <a:gd name="connsiteY5" fmla="*/ 576037 h 576037"/>
              <a:gd name="connsiteX6" fmla="*/ 1512168 w 2016224"/>
              <a:gd name="connsiteY6" fmla="*/ 576037 h 576037"/>
              <a:gd name="connsiteX7" fmla="*/ 1048436 w 2016224"/>
              <a:gd name="connsiteY7" fmla="*/ 576037 h 576037"/>
              <a:gd name="connsiteX8" fmla="*/ 584705 w 2016224"/>
              <a:gd name="connsiteY8" fmla="*/ 576037 h 576037"/>
              <a:gd name="connsiteX9" fmla="*/ 0 w 2016224"/>
              <a:gd name="connsiteY9" fmla="*/ 576037 h 576037"/>
              <a:gd name="connsiteX10" fmla="*/ 0 w 2016224"/>
              <a:gd name="connsiteY10" fmla="*/ 0 h 576037"/>
              <a:gd name="connsiteX0" fmla="*/ -168012 w 2016224"/>
              <a:gd name="connsiteY0" fmla="*/ 0 h 576037"/>
              <a:gd name="connsiteX1" fmla="*/ -168012 w 2016224"/>
              <a:gd name="connsiteY1" fmla="*/ 576037 h 576037"/>
              <a:gd name="connsiteX2" fmla="*/ -168012 w 2016224"/>
              <a:gd name="connsiteY2" fmla="*/ 0 h 576037"/>
              <a:gd name="connsiteX0" fmla="*/ -168012 w 2016224"/>
              <a:gd name="connsiteY0" fmla="*/ 108007 h 576037"/>
              <a:gd name="connsiteX1" fmla="*/ -579893 w 2016224"/>
              <a:gd name="connsiteY1" fmla="*/ 195726 h 576037"/>
              <a:gd name="connsiteX2" fmla="*/ -1026097 w 2016224"/>
              <a:gd name="connsiteY2" fmla="*/ 290755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6224" h="576037" fill="none" extrusionOk="0">
                <a:moveTo>
                  <a:pt x="0" y="0"/>
                </a:moveTo>
                <a:cubicBezTo>
                  <a:pt x="188757" y="-18906"/>
                  <a:pt x="322374" y="32453"/>
                  <a:pt x="483894" y="0"/>
                </a:cubicBezTo>
                <a:cubicBezTo>
                  <a:pt x="645414" y="-32453"/>
                  <a:pt x="821871" y="43503"/>
                  <a:pt x="987950" y="0"/>
                </a:cubicBezTo>
                <a:cubicBezTo>
                  <a:pt x="1154029" y="-43503"/>
                  <a:pt x="1255054" y="11715"/>
                  <a:pt x="1492006" y="0"/>
                </a:cubicBezTo>
                <a:cubicBezTo>
                  <a:pt x="1728958" y="-11715"/>
                  <a:pt x="1806497" y="27144"/>
                  <a:pt x="2016224" y="0"/>
                </a:cubicBezTo>
                <a:cubicBezTo>
                  <a:pt x="2070075" y="158089"/>
                  <a:pt x="1953505" y="340537"/>
                  <a:pt x="2016224" y="576037"/>
                </a:cubicBezTo>
                <a:cubicBezTo>
                  <a:pt x="1887861" y="585276"/>
                  <a:pt x="1721279" y="558442"/>
                  <a:pt x="1512168" y="576037"/>
                </a:cubicBezTo>
                <a:cubicBezTo>
                  <a:pt x="1303057" y="593632"/>
                  <a:pt x="1165415" y="524496"/>
                  <a:pt x="1048436" y="576037"/>
                </a:cubicBezTo>
                <a:cubicBezTo>
                  <a:pt x="931457" y="627578"/>
                  <a:pt x="727864" y="532905"/>
                  <a:pt x="584705" y="576037"/>
                </a:cubicBezTo>
                <a:cubicBezTo>
                  <a:pt x="441546" y="619169"/>
                  <a:pt x="169181" y="539727"/>
                  <a:pt x="0" y="576037"/>
                </a:cubicBezTo>
                <a:cubicBezTo>
                  <a:pt x="-45339" y="419923"/>
                  <a:pt x="42763" y="202885"/>
                  <a:pt x="0" y="0"/>
                </a:cubicBezTo>
                <a:close/>
              </a:path>
              <a:path w="2016224" h="576037" fill="none" extrusionOk="0">
                <a:moveTo>
                  <a:pt x="-168012" y="0"/>
                </a:moveTo>
                <a:cubicBezTo>
                  <a:pt x="-104303" y="181969"/>
                  <a:pt x="-181014" y="331735"/>
                  <a:pt x="-168012" y="576037"/>
                </a:cubicBezTo>
                <a:cubicBezTo>
                  <a:pt x="-173696" y="363485"/>
                  <a:pt x="-105929" y="180734"/>
                  <a:pt x="-168012" y="0"/>
                </a:cubicBezTo>
                <a:close/>
              </a:path>
              <a:path w="2016224" h="576037" fill="none" extrusionOk="0">
                <a:moveTo>
                  <a:pt x="-168012" y="108007"/>
                </a:moveTo>
                <a:cubicBezTo>
                  <a:pt x="-341089" y="171693"/>
                  <a:pt x="-411644" y="127020"/>
                  <a:pt x="-579893" y="195726"/>
                </a:cubicBezTo>
                <a:cubicBezTo>
                  <a:pt x="-748141" y="264432"/>
                  <a:pt x="-836667" y="198483"/>
                  <a:pt x="-1026097" y="290755"/>
                </a:cubicBezTo>
              </a:path>
              <a:path w="2016224" h="576037" stroke="0" extrusionOk="0">
                <a:moveTo>
                  <a:pt x="0" y="0"/>
                </a:moveTo>
                <a:cubicBezTo>
                  <a:pt x="116150" y="-46367"/>
                  <a:pt x="386887" y="17538"/>
                  <a:pt x="483894" y="0"/>
                </a:cubicBezTo>
                <a:cubicBezTo>
                  <a:pt x="580901" y="-17538"/>
                  <a:pt x="795621" y="13874"/>
                  <a:pt x="927463" y="0"/>
                </a:cubicBezTo>
                <a:cubicBezTo>
                  <a:pt x="1059305" y="-13874"/>
                  <a:pt x="1324062" y="48078"/>
                  <a:pt x="1471844" y="0"/>
                </a:cubicBezTo>
                <a:cubicBezTo>
                  <a:pt x="1619626" y="-48078"/>
                  <a:pt x="1888185" y="41740"/>
                  <a:pt x="2016224" y="0"/>
                </a:cubicBezTo>
                <a:cubicBezTo>
                  <a:pt x="2030261" y="173216"/>
                  <a:pt x="1960314" y="415711"/>
                  <a:pt x="2016224" y="576037"/>
                </a:cubicBezTo>
                <a:cubicBezTo>
                  <a:pt x="1808482" y="580339"/>
                  <a:pt x="1742661" y="540705"/>
                  <a:pt x="1552492" y="576037"/>
                </a:cubicBezTo>
                <a:cubicBezTo>
                  <a:pt x="1362323" y="611369"/>
                  <a:pt x="1187516" y="541853"/>
                  <a:pt x="1088761" y="576037"/>
                </a:cubicBezTo>
                <a:cubicBezTo>
                  <a:pt x="990006" y="610221"/>
                  <a:pt x="770785" y="544100"/>
                  <a:pt x="544380" y="576037"/>
                </a:cubicBezTo>
                <a:cubicBezTo>
                  <a:pt x="317975" y="607974"/>
                  <a:pt x="267644" y="523447"/>
                  <a:pt x="0" y="576037"/>
                </a:cubicBezTo>
                <a:cubicBezTo>
                  <a:pt x="-30314" y="369276"/>
                  <a:pt x="40270" y="152413"/>
                  <a:pt x="0" y="0"/>
                </a:cubicBezTo>
                <a:close/>
              </a:path>
              <a:path w="2016224" h="576037" fill="none" stroke="0" extrusionOk="0">
                <a:moveTo>
                  <a:pt x="-168012" y="0"/>
                </a:moveTo>
                <a:cubicBezTo>
                  <a:pt x="-125374" y="196877"/>
                  <a:pt x="-214208" y="398354"/>
                  <a:pt x="-168012" y="576037"/>
                </a:cubicBezTo>
                <a:cubicBezTo>
                  <a:pt x="-183963" y="313190"/>
                  <a:pt x="-137258" y="204444"/>
                  <a:pt x="-168012" y="0"/>
                </a:cubicBezTo>
                <a:close/>
              </a:path>
              <a:path w="2016224" h="576037" fill="none" stroke="0" extrusionOk="0">
                <a:moveTo>
                  <a:pt x="-168012" y="108007"/>
                </a:moveTo>
                <a:cubicBezTo>
                  <a:pt x="-281975" y="172346"/>
                  <a:pt x="-405270" y="112123"/>
                  <a:pt x="-605635" y="201208"/>
                </a:cubicBezTo>
                <a:cubicBezTo>
                  <a:pt x="-806000" y="290293"/>
                  <a:pt x="-867032" y="210996"/>
                  <a:pt x="-1026097" y="290755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18750"/>
                      <a:gd name="adj2" fmla="val -8333"/>
                      <a:gd name="adj3" fmla="val 50475"/>
                      <a:gd name="adj4" fmla="val -5089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RFID/NFC</a:t>
            </a:r>
            <a:endParaRPr kumimoji="1" lang="zh-TW" altLang="en-US" dirty="0"/>
          </a:p>
        </p:txBody>
      </p:sp>
      <p:sp>
        <p:nvSpPr>
          <p:cNvPr id="14" name="直線圖說文字 1 (加上框線和強調線) 13">
            <a:extLst>
              <a:ext uri="{FF2B5EF4-FFF2-40B4-BE49-F238E27FC236}">
                <a16:creationId xmlns:a16="http://schemas.microsoft.com/office/drawing/2014/main" id="{A0FD5F01-1EBF-6444-9C42-7BEE500D240C}"/>
              </a:ext>
            </a:extLst>
          </p:cNvPr>
          <p:cNvSpPr/>
          <p:nvPr/>
        </p:nvSpPr>
        <p:spPr>
          <a:xfrm>
            <a:off x="7579048" y="4350619"/>
            <a:ext cx="1331640" cy="576037"/>
          </a:xfrm>
          <a:custGeom>
            <a:avLst/>
            <a:gdLst>
              <a:gd name="connsiteX0" fmla="*/ 0 w 1331640"/>
              <a:gd name="connsiteY0" fmla="*/ 0 h 576037"/>
              <a:gd name="connsiteX1" fmla="*/ 470513 w 1331640"/>
              <a:gd name="connsiteY1" fmla="*/ 0 h 576037"/>
              <a:gd name="connsiteX2" fmla="*/ 927709 w 1331640"/>
              <a:gd name="connsiteY2" fmla="*/ 0 h 576037"/>
              <a:gd name="connsiteX3" fmla="*/ 1331640 w 1331640"/>
              <a:gd name="connsiteY3" fmla="*/ 0 h 576037"/>
              <a:gd name="connsiteX4" fmla="*/ 1331640 w 1331640"/>
              <a:gd name="connsiteY4" fmla="*/ 576037 h 576037"/>
              <a:gd name="connsiteX5" fmla="*/ 914393 w 1331640"/>
              <a:gd name="connsiteY5" fmla="*/ 576037 h 576037"/>
              <a:gd name="connsiteX6" fmla="*/ 470513 w 1331640"/>
              <a:gd name="connsiteY6" fmla="*/ 576037 h 576037"/>
              <a:gd name="connsiteX7" fmla="*/ 0 w 1331640"/>
              <a:gd name="connsiteY7" fmla="*/ 576037 h 576037"/>
              <a:gd name="connsiteX8" fmla="*/ 0 w 1331640"/>
              <a:gd name="connsiteY8" fmla="*/ 0 h 576037"/>
              <a:gd name="connsiteX0" fmla="*/ -12358 w 1331640"/>
              <a:gd name="connsiteY0" fmla="*/ 0 h 576037"/>
              <a:gd name="connsiteX1" fmla="*/ -12358 w 1331640"/>
              <a:gd name="connsiteY1" fmla="*/ 576037 h 576037"/>
              <a:gd name="connsiteX2" fmla="*/ -12358 w 1331640"/>
              <a:gd name="connsiteY2" fmla="*/ 0 h 576037"/>
              <a:gd name="connsiteX0" fmla="*/ -12358 w 1331640"/>
              <a:gd name="connsiteY0" fmla="*/ 376947 h 576037"/>
              <a:gd name="connsiteX1" fmla="*/ -392614 w 1331640"/>
              <a:gd name="connsiteY1" fmla="*/ 266358 h 576037"/>
              <a:gd name="connsiteX2" fmla="*/ -784631 w 1331640"/>
              <a:gd name="connsiteY2" fmla="*/ 152349 h 576037"/>
              <a:gd name="connsiteX3" fmla="*/ -1188409 w 1331640"/>
              <a:gd name="connsiteY3" fmla="*/ 34919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640" h="576037" fill="none" extrusionOk="0">
                <a:moveTo>
                  <a:pt x="0" y="0"/>
                </a:moveTo>
                <a:cubicBezTo>
                  <a:pt x="148500" y="-20801"/>
                  <a:pt x="322926" y="31650"/>
                  <a:pt x="470513" y="0"/>
                </a:cubicBezTo>
                <a:cubicBezTo>
                  <a:pt x="618100" y="-31650"/>
                  <a:pt x="810383" y="10210"/>
                  <a:pt x="927709" y="0"/>
                </a:cubicBezTo>
                <a:cubicBezTo>
                  <a:pt x="1045035" y="-10210"/>
                  <a:pt x="1196041" y="26704"/>
                  <a:pt x="1331640" y="0"/>
                </a:cubicBezTo>
                <a:cubicBezTo>
                  <a:pt x="1344588" y="237666"/>
                  <a:pt x="1294197" y="362187"/>
                  <a:pt x="1331640" y="576037"/>
                </a:cubicBezTo>
                <a:cubicBezTo>
                  <a:pt x="1209708" y="608611"/>
                  <a:pt x="1097918" y="528958"/>
                  <a:pt x="914393" y="576037"/>
                </a:cubicBezTo>
                <a:cubicBezTo>
                  <a:pt x="730868" y="623116"/>
                  <a:pt x="575774" y="564739"/>
                  <a:pt x="470513" y="576037"/>
                </a:cubicBezTo>
                <a:cubicBezTo>
                  <a:pt x="365252" y="587335"/>
                  <a:pt x="148111" y="574502"/>
                  <a:pt x="0" y="576037"/>
                </a:cubicBezTo>
                <a:cubicBezTo>
                  <a:pt x="-67084" y="347735"/>
                  <a:pt x="4947" y="142017"/>
                  <a:pt x="0" y="0"/>
                </a:cubicBezTo>
                <a:close/>
              </a:path>
              <a:path w="1331640" h="576037" fill="none" extrusionOk="0">
                <a:moveTo>
                  <a:pt x="-12358" y="0"/>
                </a:moveTo>
                <a:cubicBezTo>
                  <a:pt x="43170" y="257199"/>
                  <a:pt x="-38844" y="369688"/>
                  <a:pt x="-12358" y="576037"/>
                </a:cubicBezTo>
                <a:cubicBezTo>
                  <a:pt x="-30030" y="365803"/>
                  <a:pt x="40816" y="140379"/>
                  <a:pt x="-12358" y="0"/>
                </a:cubicBezTo>
                <a:close/>
              </a:path>
              <a:path w="1331640" h="576037" fill="none" extrusionOk="0">
                <a:moveTo>
                  <a:pt x="-12358" y="376947"/>
                </a:moveTo>
                <a:cubicBezTo>
                  <a:pt x="-193098" y="338589"/>
                  <a:pt x="-285497" y="295033"/>
                  <a:pt x="-392614" y="266358"/>
                </a:cubicBezTo>
                <a:cubicBezTo>
                  <a:pt x="-499731" y="237684"/>
                  <a:pt x="-638800" y="153803"/>
                  <a:pt x="-784631" y="152349"/>
                </a:cubicBezTo>
                <a:cubicBezTo>
                  <a:pt x="-930462" y="150895"/>
                  <a:pt x="-1011853" y="60521"/>
                  <a:pt x="-1188409" y="34919"/>
                </a:cubicBezTo>
              </a:path>
              <a:path w="1331640" h="576037" stroke="0" extrusionOk="0">
                <a:moveTo>
                  <a:pt x="0" y="0"/>
                </a:moveTo>
                <a:cubicBezTo>
                  <a:pt x="179796" y="-14818"/>
                  <a:pt x="317028" y="46204"/>
                  <a:pt x="430564" y="0"/>
                </a:cubicBezTo>
                <a:cubicBezTo>
                  <a:pt x="544100" y="-46204"/>
                  <a:pt x="647552" y="47214"/>
                  <a:pt x="834494" y="0"/>
                </a:cubicBezTo>
                <a:cubicBezTo>
                  <a:pt x="1021436" y="-47214"/>
                  <a:pt x="1125385" y="29930"/>
                  <a:pt x="1331640" y="0"/>
                </a:cubicBezTo>
                <a:cubicBezTo>
                  <a:pt x="1356115" y="248094"/>
                  <a:pt x="1267721" y="444784"/>
                  <a:pt x="1331640" y="576037"/>
                </a:cubicBezTo>
                <a:cubicBezTo>
                  <a:pt x="1161600" y="590894"/>
                  <a:pt x="1037889" y="526382"/>
                  <a:pt x="914393" y="576037"/>
                </a:cubicBezTo>
                <a:cubicBezTo>
                  <a:pt x="790897" y="625692"/>
                  <a:pt x="668652" y="539869"/>
                  <a:pt x="443880" y="576037"/>
                </a:cubicBezTo>
                <a:cubicBezTo>
                  <a:pt x="219108" y="612205"/>
                  <a:pt x="96744" y="551755"/>
                  <a:pt x="0" y="576037"/>
                </a:cubicBezTo>
                <a:cubicBezTo>
                  <a:pt x="-5619" y="419461"/>
                  <a:pt x="6102" y="259229"/>
                  <a:pt x="0" y="0"/>
                </a:cubicBezTo>
                <a:close/>
              </a:path>
              <a:path w="1331640" h="576037" fill="none" stroke="0" extrusionOk="0">
                <a:moveTo>
                  <a:pt x="-12358" y="0"/>
                </a:moveTo>
                <a:cubicBezTo>
                  <a:pt x="12820" y="279137"/>
                  <a:pt x="-58373" y="302074"/>
                  <a:pt x="-12358" y="576037"/>
                </a:cubicBezTo>
                <a:cubicBezTo>
                  <a:pt x="-42482" y="424850"/>
                  <a:pt x="11428" y="247112"/>
                  <a:pt x="-12358" y="0"/>
                </a:cubicBezTo>
                <a:close/>
              </a:path>
              <a:path w="1331640" h="576037" fill="none" stroke="0" extrusionOk="0">
                <a:moveTo>
                  <a:pt x="-12358" y="376947"/>
                </a:moveTo>
                <a:cubicBezTo>
                  <a:pt x="-106266" y="379562"/>
                  <a:pt x="-261804" y="301449"/>
                  <a:pt x="-404375" y="262938"/>
                </a:cubicBezTo>
                <a:cubicBezTo>
                  <a:pt x="-546946" y="224427"/>
                  <a:pt x="-665057" y="179428"/>
                  <a:pt x="-772871" y="155769"/>
                </a:cubicBezTo>
                <a:cubicBezTo>
                  <a:pt x="-880685" y="132110"/>
                  <a:pt x="-993349" y="59859"/>
                  <a:pt x="-1188409" y="34919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65438"/>
                      <a:gd name="adj2" fmla="val -928"/>
                      <a:gd name="adj3" fmla="val 6062"/>
                      <a:gd name="adj4" fmla="val -8924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Servo</a:t>
            </a:r>
          </a:p>
          <a:p>
            <a:pPr algn="ctr"/>
            <a:r>
              <a:rPr lang="zh-TW" altLang="en-US" dirty="0"/>
              <a:t>開啟閘門</a:t>
            </a:r>
            <a:endParaRPr kumimoji="1" lang="zh-TW" altLang="en-US" dirty="0"/>
          </a:p>
        </p:txBody>
      </p:sp>
      <p:sp>
        <p:nvSpPr>
          <p:cNvPr id="15" name="直線圖說文字 1 (加上框線和強調線) 14">
            <a:extLst>
              <a:ext uri="{FF2B5EF4-FFF2-40B4-BE49-F238E27FC236}">
                <a16:creationId xmlns:a16="http://schemas.microsoft.com/office/drawing/2014/main" id="{24AD8611-D9D2-9140-A55B-C036653EA9F3}"/>
              </a:ext>
            </a:extLst>
          </p:cNvPr>
          <p:cNvSpPr/>
          <p:nvPr/>
        </p:nvSpPr>
        <p:spPr>
          <a:xfrm>
            <a:off x="1881221" y="5082122"/>
            <a:ext cx="1423169" cy="576036"/>
          </a:xfrm>
          <a:custGeom>
            <a:avLst/>
            <a:gdLst>
              <a:gd name="connsiteX0" fmla="*/ 0 w 1423169"/>
              <a:gd name="connsiteY0" fmla="*/ 0 h 576036"/>
              <a:gd name="connsiteX1" fmla="*/ 502853 w 1423169"/>
              <a:gd name="connsiteY1" fmla="*/ 0 h 576036"/>
              <a:gd name="connsiteX2" fmla="*/ 991474 w 1423169"/>
              <a:gd name="connsiteY2" fmla="*/ 0 h 576036"/>
              <a:gd name="connsiteX3" fmla="*/ 1423169 w 1423169"/>
              <a:gd name="connsiteY3" fmla="*/ 0 h 576036"/>
              <a:gd name="connsiteX4" fmla="*/ 1423169 w 1423169"/>
              <a:gd name="connsiteY4" fmla="*/ 576036 h 576036"/>
              <a:gd name="connsiteX5" fmla="*/ 977243 w 1423169"/>
              <a:gd name="connsiteY5" fmla="*/ 576036 h 576036"/>
              <a:gd name="connsiteX6" fmla="*/ 502853 w 1423169"/>
              <a:gd name="connsiteY6" fmla="*/ 576036 h 576036"/>
              <a:gd name="connsiteX7" fmla="*/ 0 w 1423169"/>
              <a:gd name="connsiteY7" fmla="*/ 576036 h 576036"/>
              <a:gd name="connsiteX8" fmla="*/ 0 w 1423169"/>
              <a:gd name="connsiteY8" fmla="*/ 0 h 576036"/>
              <a:gd name="connsiteX0" fmla="*/ 1504090 w 1423169"/>
              <a:gd name="connsiteY0" fmla="*/ 0 h 576036"/>
              <a:gd name="connsiteX1" fmla="*/ 1504090 w 1423169"/>
              <a:gd name="connsiteY1" fmla="*/ 576036 h 576036"/>
              <a:gd name="connsiteX2" fmla="*/ 1504090 w 1423169"/>
              <a:gd name="connsiteY2" fmla="*/ 0 h 576036"/>
              <a:gd name="connsiteX0" fmla="*/ 1504090 w 1423169"/>
              <a:gd name="connsiteY0" fmla="*/ 122079 h 576036"/>
              <a:gd name="connsiteX1" fmla="*/ 1698027 w 1423169"/>
              <a:gd name="connsiteY1" fmla="*/ -216714 h 576036"/>
              <a:gd name="connsiteX2" fmla="*/ 1877046 w 1423169"/>
              <a:gd name="connsiteY2" fmla="*/ -529446 h 57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169" h="576036" fill="none" extrusionOk="0">
                <a:moveTo>
                  <a:pt x="0" y="0"/>
                </a:moveTo>
                <a:cubicBezTo>
                  <a:pt x="129651" y="-15369"/>
                  <a:pt x="311171" y="59168"/>
                  <a:pt x="502853" y="0"/>
                </a:cubicBezTo>
                <a:cubicBezTo>
                  <a:pt x="694535" y="-59168"/>
                  <a:pt x="802529" y="53284"/>
                  <a:pt x="991474" y="0"/>
                </a:cubicBezTo>
                <a:cubicBezTo>
                  <a:pt x="1180419" y="-53284"/>
                  <a:pt x="1225289" y="39879"/>
                  <a:pt x="1423169" y="0"/>
                </a:cubicBezTo>
                <a:cubicBezTo>
                  <a:pt x="1431807" y="239781"/>
                  <a:pt x="1384720" y="369261"/>
                  <a:pt x="1423169" y="576036"/>
                </a:cubicBezTo>
                <a:cubicBezTo>
                  <a:pt x="1290894" y="587554"/>
                  <a:pt x="1169461" y="525291"/>
                  <a:pt x="977243" y="576036"/>
                </a:cubicBezTo>
                <a:cubicBezTo>
                  <a:pt x="785025" y="626781"/>
                  <a:pt x="689557" y="567621"/>
                  <a:pt x="502853" y="576036"/>
                </a:cubicBezTo>
                <a:cubicBezTo>
                  <a:pt x="316149" y="584451"/>
                  <a:pt x="108536" y="553944"/>
                  <a:pt x="0" y="576036"/>
                </a:cubicBezTo>
                <a:cubicBezTo>
                  <a:pt x="-65100" y="342822"/>
                  <a:pt x="5376" y="138171"/>
                  <a:pt x="0" y="0"/>
                </a:cubicBezTo>
                <a:close/>
              </a:path>
              <a:path w="1423169" h="576036" fill="none" extrusionOk="0">
                <a:moveTo>
                  <a:pt x="1504090" y="0"/>
                </a:moveTo>
                <a:cubicBezTo>
                  <a:pt x="1558260" y="258536"/>
                  <a:pt x="1472886" y="371538"/>
                  <a:pt x="1504090" y="576036"/>
                </a:cubicBezTo>
                <a:cubicBezTo>
                  <a:pt x="1490235" y="359714"/>
                  <a:pt x="1560000" y="137303"/>
                  <a:pt x="1504090" y="0"/>
                </a:cubicBezTo>
                <a:close/>
              </a:path>
              <a:path w="1423169" h="576036" fill="none" extrusionOk="0">
                <a:moveTo>
                  <a:pt x="1504090" y="122079"/>
                </a:moveTo>
                <a:cubicBezTo>
                  <a:pt x="1552250" y="9358"/>
                  <a:pt x="1671226" y="-119723"/>
                  <a:pt x="1698027" y="-216714"/>
                </a:cubicBezTo>
                <a:cubicBezTo>
                  <a:pt x="1724828" y="-313705"/>
                  <a:pt x="1807891" y="-372018"/>
                  <a:pt x="1877046" y="-529446"/>
                </a:cubicBezTo>
              </a:path>
              <a:path w="1423169" h="576036" stroke="0" extrusionOk="0">
                <a:moveTo>
                  <a:pt x="0" y="0"/>
                </a:moveTo>
                <a:cubicBezTo>
                  <a:pt x="159237" y="-5000"/>
                  <a:pt x="234698" y="18615"/>
                  <a:pt x="460158" y="0"/>
                </a:cubicBezTo>
                <a:cubicBezTo>
                  <a:pt x="685618" y="-18615"/>
                  <a:pt x="712256" y="49719"/>
                  <a:pt x="891853" y="0"/>
                </a:cubicBezTo>
                <a:cubicBezTo>
                  <a:pt x="1071450" y="-49719"/>
                  <a:pt x="1195044" y="42455"/>
                  <a:pt x="1423169" y="0"/>
                </a:cubicBezTo>
                <a:cubicBezTo>
                  <a:pt x="1447626" y="250586"/>
                  <a:pt x="1357477" y="448450"/>
                  <a:pt x="1423169" y="576036"/>
                </a:cubicBezTo>
                <a:cubicBezTo>
                  <a:pt x="1298340" y="629476"/>
                  <a:pt x="1126495" y="530408"/>
                  <a:pt x="977243" y="576036"/>
                </a:cubicBezTo>
                <a:cubicBezTo>
                  <a:pt x="827991" y="621664"/>
                  <a:pt x="709646" y="572221"/>
                  <a:pt x="474390" y="576036"/>
                </a:cubicBezTo>
                <a:cubicBezTo>
                  <a:pt x="239134" y="579851"/>
                  <a:pt x="103962" y="562997"/>
                  <a:pt x="0" y="576036"/>
                </a:cubicBezTo>
                <a:cubicBezTo>
                  <a:pt x="-3645" y="418031"/>
                  <a:pt x="11997" y="254877"/>
                  <a:pt x="0" y="0"/>
                </a:cubicBezTo>
                <a:close/>
              </a:path>
              <a:path w="1423169" h="576036" fill="none" stroke="0" extrusionOk="0">
                <a:moveTo>
                  <a:pt x="1504090" y="0"/>
                </a:moveTo>
                <a:cubicBezTo>
                  <a:pt x="1528667" y="286437"/>
                  <a:pt x="1457895" y="307206"/>
                  <a:pt x="1504090" y="576036"/>
                </a:cubicBezTo>
                <a:cubicBezTo>
                  <a:pt x="1474686" y="424440"/>
                  <a:pt x="1532531" y="246673"/>
                  <a:pt x="1504090" y="0"/>
                </a:cubicBezTo>
                <a:close/>
              </a:path>
              <a:path w="1423169" h="576036" fill="none" stroke="0" extrusionOk="0">
                <a:moveTo>
                  <a:pt x="1504090" y="122079"/>
                </a:moveTo>
                <a:cubicBezTo>
                  <a:pt x="1525589" y="20180"/>
                  <a:pt x="1640414" y="-71192"/>
                  <a:pt x="1690568" y="-203684"/>
                </a:cubicBezTo>
                <a:cubicBezTo>
                  <a:pt x="1740722" y="-336176"/>
                  <a:pt x="1829771" y="-395373"/>
                  <a:pt x="1877046" y="-529446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21193"/>
                      <a:gd name="adj2" fmla="val 105686"/>
                      <a:gd name="adj3" fmla="val -91912"/>
                      <a:gd name="adj4" fmla="val 13189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Button</a:t>
            </a:r>
          </a:p>
          <a:p>
            <a:pPr algn="ctr"/>
            <a:r>
              <a:rPr lang="zh-TW" altLang="en-US" dirty="0"/>
              <a:t>關閉警報器</a:t>
            </a:r>
            <a:endParaRPr kumimoji="1" lang="zh-TW" altLang="en-US" dirty="0"/>
          </a:p>
        </p:txBody>
      </p:sp>
      <p:sp>
        <p:nvSpPr>
          <p:cNvPr id="16" name="直線圖說文字 1 (加上框線和強調線) 13">
            <a:extLst>
              <a:ext uri="{FF2B5EF4-FFF2-40B4-BE49-F238E27FC236}">
                <a16:creationId xmlns:a16="http://schemas.microsoft.com/office/drawing/2014/main" id="{A052A224-ABE2-4583-B8FE-9FB78E3C6115}"/>
              </a:ext>
            </a:extLst>
          </p:cNvPr>
          <p:cNvSpPr/>
          <p:nvPr/>
        </p:nvSpPr>
        <p:spPr>
          <a:xfrm>
            <a:off x="7579048" y="2779411"/>
            <a:ext cx="1529456" cy="576037"/>
          </a:xfrm>
          <a:custGeom>
            <a:avLst/>
            <a:gdLst>
              <a:gd name="connsiteX0" fmla="*/ 0 w 1529456"/>
              <a:gd name="connsiteY0" fmla="*/ 0 h 576037"/>
              <a:gd name="connsiteX1" fmla="*/ 540408 w 1529456"/>
              <a:gd name="connsiteY1" fmla="*/ 0 h 576037"/>
              <a:gd name="connsiteX2" fmla="*/ 1065521 w 1529456"/>
              <a:gd name="connsiteY2" fmla="*/ 0 h 576037"/>
              <a:gd name="connsiteX3" fmla="*/ 1529456 w 1529456"/>
              <a:gd name="connsiteY3" fmla="*/ 0 h 576037"/>
              <a:gd name="connsiteX4" fmla="*/ 1529456 w 1529456"/>
              <a:gd name="connsiteY4" fmla="*/ 576037 h 576037"/>
              <a:gd name="connsiteX5" fmla="*/ 1050226 w 1529456"/>
              <a:gd name="connsiteY5" fmla="*/ 576037 h 576037"/>
              <a:gd name="connsiteX6" fmla="*/ 540408 w 1529456"/>
              <a:gd name="connsiteY6" fmla="*/ 576037 h 576037"/>
              <a:gd name="connsiteX7" fmla="*/ 0 w 1529456"/>
              <a:gd name="connsiteY7" fmla="*/ 576037 h 576037"/>
              <a:gd name="connsiteX8" fmla="*/ 0 w 1529456"/>
              <a:gd name="connsiteY8" fmla="*/ 0 h 576037"/>
              <a:gd name="connsiteX0" fmla="*/ -14193 w 1529456"/>
              <a:gd name="connsiteY0" fmla="*/ 0 h 576037"/>
              <a:gd name="connsiteX1" fmla="*/ -14193 w 1529456"/>
              <a:gd name="connsiteY1" fmla="*/ 576037 h 576037"/>
              <a:gd name="connsiteX2" fmla="*/ -14193 w 1529456"/>
              <a:gd name="connsiteY2" fmla="*/ 0 h 576037"/>
              <a:gd name="connsiteX0" fmla="*/ -14193 w 1529456"/>
              <a:gd name="connsiteY0" fmla="*/ 376947 h 576037"/>
              <a:gd name="connsiteX1" fmla="*/ -272194 w 1529456"/>
              <a:gd name="connsiteY1" fmla="*/ 865708 h 576037"/>
              <a:gd name="connsiteX2" fmla="*/ -510349 w 1529456"/>
              <a:gd name="connsiteY2" fmla="*/ 1316872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9456" h="576037" fill="none" extrusionOk="0">
                <a:moveTo>
                  <a:pt x="0" y="0"/>
                </a:moveTo>
                <a:cubicBezTo>
                  <a:pt x="116982" y="-12337"/>
                  <a:pt x="311745" y="55"/>
                  <a:pt x="540408" y="0"/>
                </a:cubicBezTo>
                <a:cubicBezTo>
                  <a:pt x="769071" y="-55"/>
                  <a:pt x="891780" y="62838"/>
                  <a:pt x="1065521" y="0"/>
                </a:cubicBezTo>
                <a:cubicBezTo>
                  <a:pt x="1239262" y="-62838"/>
                  <a:pt x="1404196" y="37584"/>
                  <a:pt x="1529456" y="0"/>
                </a:cubicBezTo>
                <a:cubicBezTo>
                  <a:pt x="1542404" y="237666"/>
                  <a:pt x="1492013" y="362187"/>
                  <a:pt x="1529456" y="576037"/>
                </a:cubicBezTo>
                <a:cubicBezTo>
                  <a:pt x="1315925" y="602809"/>
                  <a:pt x="1215782" y="560515"/>
                  <a:pt x="1050226" y="576037"/>
                </a:cubicBezTo>
                <a:cubicBezTo>
                  <a:pt x="884670" y="591559"/>
                  <a:pt x="736950" y="549815"/>
                  <a:pt x="540408" y="576037"/>
                </a:cubicBezTo>
                <a:cubicBezTo>
                  <a:pt x="343866" y="602259"/>
                  <a:pt x="138071" y="541336"/>
                  <a:pt x="0" y="576037"/>
                </a:cubicBezTo>
                <a:cubicBezTo>
                  <a:pt x="-67084" y="347735"/>
                  <a:pt x="4947" y="142017"/>
                  <a:pt x="0" y="0"/>
                </a:cubicBezTo>
                <a:close/>
              </a:path>
              <a:path w="1529456" h="576037" fill="none" extrusionOk="0">
                <a:moveTo>
                  <a:pt x="-14193" y="0"/>
                </a:moveTo>
                <a:cubicBezTo>
                  <a:pt x="41335" y="257199"/>
                  <a:pt x="-40679" y="369688"/>
                  <a:pt x="-14193" y="576037"/>
                </a:cubicBezTo>
                <a:cubicBezTo>
                  <a:pt x="-31865" y="365803"/>
                  <a:pt x="38981" y="140379"/>
                  <a:pt x="-14193" y="0"/>
                </a:cubicBezTo>
                <a:close/>
              </a:path>
              <a:path w="1529456" h="576037" fill="none" extrusionOk="0">
                <a:moveTo>
                  <a:pt x="-14193" y="376947"/>
                </a:moveTo>
                <a:cubicBezTo>
                  <a:pt x="-39292" y="529487"/>
                  <a:pt x="-185786" y="639455"/>
                  <a:pt x="-272194" y="865708"/>
                </a:cubicBezTo>
                <a:cubicBezTo>
                  <a:pt x="-358602" y="1091961"/>
                  <a:pt x="-402130" y="1089397"/>
                  <a:pt x="-510349" y="1316872"/>
                </a:cubicBezTo>
              </a:path>
              <a:path w="1529456" h="576037" stroke="0" extrusionOk="0">
                <a:moveTo>
                  <a:pt x="0" y="0"/>
                </a:moveTo>
                <a:cubicBezTo>
                  <a:pt x="155088" y="-14725"/>
                  <a:pt x="302028" y="4480"/>
                  <a:pt x="494524" y="0"/>
                </a:cubicBezTo>
                <a:cubicBezTo>
                  <a:pt x="687020" y="-4480"/>
                  <a:pt x="833079" y="31881"/>
                  <a:pt x="958459" y="0"/>
                </a:cubicBezTo>
                <a:cubicBezTo>
                  <a:pt x="1083839" y="-31881"/>
                  <a:pt x="1392964" y="17818"/>
                  <a:pt x="1529456" y="0"/>
                </a:cubicBezTo>
                <a:cubicBezTo>
                  <a:pt x="1553931" y="248094"/>
                  <a:pt x="1465537" y="444784"/>
                  <a:pt x="1529456" y="576037"/>
                </a:cubicBezTo>
                <a:cubicBezTo>
                  <a:pt x="1346933" y="621004"/>
                  <a:pt x="1179390" y="528662"/>
                  <a:pt x="1050226" y="576037"/>
                </a:cubicBezTo>
                <a:cubicBezTo>
                  <a:pt x="921062" y="623412"/>
                  <a:pt x="754380" y="553171"/>
                  <a:pt x="509819" y="576037"/>
                </a:cubicBezTo>
                <a:cubicBezTo>
                  <a:pt x="265258" y="598903"/>
                  <a:pt x="142727" y="543867"/>
                  <a:pt x="0" y="576037"/>
                </a:cubicBezTo>
                <a:cubicBezTo>
                  <a:pt x="-5619" y="419461"/>
                  <a:pt x="6102" y="259229"/>
                  <a:pt x="0" y="0"/>
                </a:cubicBezTo>
                <a:close/>
              </a:path>
              <a:path w="1529456" h="576037" fill="none" stroke="0" extrusionOk="0">
                <a:moveTo>
                  <a:pt x="-14193" y="0"/>
                </a:moveTo>
                <a:cubicBezTo>
                  <a:pt x="10985" y="279137"/>
                  <a:pt x="-60208" y="302074"/>
                  <a:pt x="-14193" y="576037"/>
                </a:cubicBezTo>
                <a:cubicBezTo>
                  <a:pt x="-44317" y="424850"/>
                  <a:pt x="9593" y="247112"/>
                  <a:pt x="-14193" y="0"/>
                </a:cubicBezTo>
                <a:close/>
              </a:path>
              <a:path w="1529456" h="576037" fill="none" stroke="0" extrusionOk="0">
                <a:moveTo>
                  <a:pt x="-14193" y="376947"/>
                </a:moveTo>
                <a:cubicBezTo>
                  <a:pt x="-48268" y="557239"/>
                  <a:pt x="-213151" y="729377"/>
                  <a:pt x="-262271" y="846910"/>
                </a:cubicBezTo>
                <a:cubicBezTo>
                  <a:pt x="-311391" y="964443"/>
                  <a:pt x="-427175" y="1153596"/>
                  <a:pt x="-510349" y="1316872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65438"/>
                      <a:gd name="adj2" fmla="val -928"/>
                      <a:gd name="adj3" fmla="val 228609"/>
                      <a:gd name="adj4" fmla="val -3336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Relay</a:t>
            </a:r>
            <a:r>
              <a:rPr kumimoji="1" lang="zh-TW" altLang="en-US" dirty="0"/>
              <a:t>繼電器</a:t>
            </a:r>
            <a:endParaRPr kumimoji="1" lang="en-US" altLang="zh-TW" dirty="0"/>
          </a:p>
          <a:p>
            <a:pPr algn="ctr"/>
            <a:r>
              <a:rPr lang="zh-TW" altLang="en-US" dirty="0"/>
              <a:t>控制開門燈</a:t>
            </a:r>
            <a:endParaRPr kumimoji="1" lang="en-US" altLang="zh-TW" dirty="0"/>
          </a:p>
        </p:txBody>
      </p:sp>
      <p:sp>
        <p:nvSpPr>
          <p:cNvPr id="17" name="直線圖說文字 1 (加上框線和強調線) 6">
            <a:extLst>
              <a:ext uri="{FF2B5EF4-FFF2-40B4-BE49-F238E27FC236}">
                <a16:creationId xmlns:a16="http://schemas.microsoft.com/office/drawing/2014/main" id="{83584E87-DACD-42AC-9E2E-25B0238235CB}"/>
              </a:ext>
            </a:extLst>
          </p:cNvPr>
          <p:cNvSpPr/>
          <p:nvPr/>
        </p:nvSpPr>
        <p:spPr>
          <a:xfrm>
            <a:off x="3516197" y="5439803"/>
            <a:ext cx="1171968" cy="792162"/>
          </a:xfrm>
          <a:custGeom>
            <a:avLst/>
            <a:gdLst>
              <a:gd name="connsiteX0" fmla="*/ 0 w 1171968"/>
              <a:gd name="connsiteY0" fmla="*/ 0 h 792162"/>
              <a:gd name="connsiteX1" fmla="*/ 609423 w 1171968"/>
              <a:gd name="connsiteY1" fmla="*/ 0 h 792162"/>
              <a:gd name="connsiteX2" fmla="*/ 1171968 w 1171968"/>
              <a:gd name="connsiteY2" fmla="*/ 0 h 792162"/>
              <a:gd name="connsiteX3" fmla="*/ 1171968 w 1171968"/>
              <a:gd name="connsiteY3" fmla="*/ 372316 h 792162"/>
              <a:gd name="connsiteX4" fmla="*/ 1171968 w 1171968"/>
              <a:gd name="connsiteY4" fmla="*/ 792162 h 792162"/>
              <a:gd name="connsiteX5" fmla="*/ 609423 w 1171968"/>
              <a:gd name="connsiteY5" fmla="*/ 792162 h 792162"/>
              <a:gd name="connsiteX6" fmla="*/ 0 w 1171968"/>
              <a:gd name="connsiteY6" fmla="*/ 792162 h 792162"/>
              <a:gd name="connsiteX7" fmla="*/ 0 w 1171968"/>
              <a:gd name="connsiteY7" fmla="*/ 404003 h 792162"/>
              <a:gd name="connsiteX8" fmla="*/ 0 w 1171968"/>
              <a:gd name="connsiteY8" fmla="*/ 0 h 792162"/>
              <a:gd name="connsiteX0" fmla="*/ 1227027 w 1171968"/>
              <a:gd name="connsiteY0" fmla="*/ 0 h 792162"/>
              <a:gd name="connsiteX1" fmla="*/ 1227027 w 1171968"/>
              <a:gd name="connsiteY1" fmla="*/ 372316 h 792162"/>
              <a:gd name="connsiteX2" fmla="*/ 1227027 w 1171968"/>
              <a:gd name="connsiteY2" fmla="*/ 792162 h 792162"/>
              <a:gd name="connsiteX3" fmla="*/ 1227027 w 1171968"/>
              <a:gd name="connsiteY3" fmla="*/ 388159 h 792162"/>
              <a:gd name="connsiteX4" fmla="*/ 1227027 w 1171968"/>
              <a:gd name="connsiteY4" fmla="*/ 0 h 792162"/>
              <a:gd name="connsiteX0" fmla="*/ 1227027 w 1171968"/>
              <a:gd name="connsiteY0" fmla="*/ 535454 h 792162"/>
              <a:gd name="connsiteX1" fmla="*/ 1047942 w 1171968"/>
              <a:gd name="connsiteY1" fmla="*/ 96760 h 792162"/>
              <a:gd name="connsiteX2" fmla="*/ 863640 w 1171968"/>
              <a:gd name="connsiteY2" fmla="*/ -354711 h 792162"/>
              <a:gd name="connsiteX3" fmla="*/ 705419 w 1171968"/>
              <a:gd name="connsiteY3" fmla="*/ -742295 h 79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968" h="792162" fill="none" extrusionOk="0">
                <a:moveTo>
                  <a:pt x="0" y="0"/>
                </a:moveTo>
                <a:cubicBezTo>
                  <a:pt x="123348" y="-43925"/>
                  <a:pt x="352988" y="2265"/>
                  <a:pt x="609423" y="0"/>
                </a:cubicBezTo>
                <a:cubicBezTo>
                  <a:pt x="865858" y="-2265"/>
                  <a:pt x="951362" y="33931"/>
                  <a:pt x="1171968" y="0"/>
                </a:cubicBezTo>
                <a:cubicBezTo>
                  <a:pt x="1192110" y="138828"/>
                  <a:pt x="1135760" y="287511"/>
                  <a:pt x="1171968" y="372316"/>
                </a:cubicBezTo>
                <a:cubicBezTo>
                  <a:pt x="1208176" y="457121"/>
                  <a:pt x="1127998" y="596939"/>
                  <a:pt x="1171968" y="792162"/>
                </a:cubicBezTo>
                <a:cubicBezTo>
                  <a:pt x="1043436" y="803075"/>
                  <a:pt x="813172" y="758376"/>
                  <a:pt x="609423" y="792162"/>
                </a:cubicBezTo>
                <a:cubicBezTo>
                  <a:pt x="405674" y="825948"/>
                  <a:pt x="180867" y="722941"/>
                  <a:pt x="0" y="792162"/>
                </a:cubicBezTo>
                <a:cubicBezTo>
                  <a:pt x="-24791" y="647041"/>
                  <a:pt x="32301" y="589075"/>
                  <a:pt x="0" y="404003"/>
                </a:cubicBezTo>
                <a:cubicBezTo>
                  <a:pt x="-32301" y="218931"/>
                  <a:pt x="33877" y="175610"/>
                  <a:pt x="0" y="0"/>
                </a:cubicBezTo>
                <a:close/>
              </a:path>
              <a:path w="1171968" h="792162" fill="none" extrusionOk="0">
                <a:moveTo>
                  <a:pt x="1227027" y="0"/>
                </a:moveTo>
                <a:cubicBezTo>
                  <a:pt x="1246689" y="173404"/>
                  <a:pt x="1217749" y="206254"/>
                  <a:pt x="1227027" y="372316"/>
                </a:cubicBezTo>
                <a:cubicBezTo>
                  <a:pt x="1236305" y="538378"/>
                  <a:pt x="1183642" y="706778"/>
                  <a:pt x="1227027" y="792162"/>
                </a:cubicBezTo>
                <a:cubicBezTo>
                  <a:pt x="1224971" y="643932"/>
                  <a:pt x="1265333" y="474794"/>
                  <a:pt x="1227027" y="388159"/>
                </a:cubicBezTo>
                <a:cubicBezTo>
                  <a:pt x="1188721" y="301524"/>
                  <a:pt x="1272656" y="192918"/>
                  <a:pt x="1227027" y="0"/>
                </a:cubicBezTo>
                <a:close/>
              </a:path>
              <a:path w="1171968" h="792162" fill="none" extrusionOk="0">
                <a:moveTo>
                  <a:pt x="1227027" y="535454"/>
                </a:moveTo>
                <a:cubicBezTo>
                  <a:pt x="1125768" y="324741"/>
                  <a:pt x="1113200" y="187590"/>
                  <a:pt x="1047942" y="96760"/>
                </a:cubicBezTo>
                <a:cubicBezTo>
                  <a:pt x="982684" y="5930"/>
                  <a:pt x="957089" y="-158236"/>
                  <a:pt x="863640" y="-354711"/>
                </a:cubicBezTo>
                <a:cubicBezTo>
                  <a:pt x="770191" y="-551186"/>
                  <a:pt x="756881" y="-659902"/>
                  <a:pt x="705419" y="-742295"/>
                </a:cubicBezTo>
              </a:path>
              <a:path w="1171968" h="792162" stroke="0" extrusionOk="0">
                <a:moveTo>
                  <a:pt x="0" y="0"/>
                </a:moveTo>
                <a:cubicBezTo>
                  <a:pt x="210289" y="-44377"/>
                  <a:pt x="405225" y="60403"/>
                  <a:pt x="574264" y="0"/>
                </a:cubicBezTo>
                <a:cubicBezTo>
                  <a:pt x="743303" y="-60403"/>
                  <a:pt x="1013889" y="4293"/>
                  <a:pt x="1171968" y="0"/>
                </a:cubicBezTo>
                <a:cubicBezTo>
                  <a:pt x="1173816" y="158200"/>
                  <a:pt x="1159446" y="319572"/>
                  <a:pt x="1171968" y="411924"/>
                </a:cubicBezTo>
                <a:cubicBezTo>
                  <a:pt x="1184490" y="504276"/>
                  <a:pt x="1144135" y="644997"/>
                  <a:pt x="1171968" y="792162"/>
                </a:cubicBezTo>
                <a:cubicBezTo>
                  <a:pt x="901949" y="821922"/>
                  <a:pt x="724522" y="731970"/>
                  <a:pt x="609423" y="792162"/>
                </a:cubicBezTo>
                <a:cubicBezTo>
                  <a:pt x="494325" y="852354"/>
                  <a:pt x="260202" y="720879"/>
                  <a:pt x="0" y="792162"/>
                </a:cubicBezTo>
                <a:cubicBezTo>
                  <a:pt x="-16795" y="625486"/>
                  <a:pt x="42105" y="539415"/>
                  <a:pt x="0" y="411924"/>
                </a:cubicBezTo>
                <a:cubicBezTo>
                  <a:pt x="-42105" y="284433"/>
                  <a:pt x="10747" y="197871"/>
                  <a:pt x="0" y="0"/>
                </a:cubicBezTo>
                <a:close/>
              </a:path>
              <a:path w="1171968" h="792162" fill="none" stroke="0" extrusionOk="0">
                <a:moveTo>
                  <a:pt x="1227027" y="0"/>
                </a:moveTo>
                <a:cubicBezTo>
                  <a:pt x="1238762" y="115260"/>
                  <a:pt x="1183210" y="262597"/>
                  <a:pt x="1227027" y="380238"/>
                </a:cubicBezTo>
                <a:cubicBezTo>
                  <a:pt x="1270844" y="497879"/>
                  <a:pt x="1225551" y="625023"/>
                  <a:pt x="1227027" y="792162"/>
                </a:cubicBezTo>
                <a:cubicBezTo>
                  <a:pt x="1185588" y="696187"/>
                  <a:pt x="1265878" y="564032"/>
                  <a:pt x="1227027" y="411924"/>
                </a:cubicBezTo>
                <a:cubicBezTo>
                  <a:pt x="1188176" y="259816"/>
                  <a:pt x="1251937" y="174984"/>
                  <a:pt x="1227027" y="0"/>
                </a:cubicBezTo>
                <a:close/>
              </a:path>
              <a:path w="1171968" h="792162" fill="none" stroke="0" extrusionOk="0">
                <a:moveTo>
                  <a:pt x="1227027" y="535454"/>
                </a:moveTo>
                <a:cubicBezTo>
                  <a:pt x="1135691" y="366583"/>
                  <a:pt x="1102538" y="205232"/>
                  <a:pt x="1047942" y="96760"/>
                </a:cubicBezTo>
                <a:cubicBezTo>
                  <a:pt x="993346" y="-11712"/>
                  <a:pt x="981940" y="-152101"/>
                  <a:pt x="868856" y="-341934"/>
                </a:cubicBezTo>
                <a:cubicBezTo>
                  <a:pt x="755772" y="-531768"/>
                  <a:pt x="767962" y="-598302"/>
                  <a:pt x="705419" y="-742295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67594"/>
                      <a:gd name="adj2" fmla="val 104698"/>
                      <a:gd name="adj3" fmla="val -93705"/>
                      <a:gd name="adj4" fmla="val 6019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LED</a:t>
            </a:r>
          </a:p>
          <a:p>
            <a:pPr algn="ctr"/>
            <a:r>
              <a:rPr lang="en-US" altLang="zh-TW" dirty="0" err="1"/>
              <a:t>Serevo</a:t>
            </a:r>
            <a:r>
              <a:rPr lang="zh-TW" altLang="en-US" dirty="0"/>
              <a:t>開啟時發光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5969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EC582A-66A4-4EF1-A0C2-803B09BE59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1" y="586858"/>
            <a:ext cx="7613040" cy="6005080"/>
          </a:xfrm>
          <a:prstGeom prst="rect">
            <a:avLst/>
          </a:prstGeom>
        </p:spPr>
      </p:pic>
      <p:sp>
        <p:nvSpPr>
          <p:cNvPr id="8" name="直線圖說文字 1 (加上框線和強調線) 7">
            <a:extLst>
              <a:ext uri="{FF2B5EF4-FFF2-40B4-BE49-F238E27FC236}">
                <a16:creationId xmlns:a16="http://schemas.microsoft.com/office/drawing/2014/main" id="{1C6A3719-CEBF-8D4C-8B80-EDA04927CDDC}"/>
              </a:ext>
            </a:extLst>
          </p:cNvPr>
          <p:cNvSpPr/>
          <p:nvPr/>
        </p:nvSpPr>
        <p:spPr>
          <a:xfrm>
            <a:off x="2806355" y="204777"/>
            <a:ext cx="2016224" cy="576037"/>
          </a:xfrm>
          <a:custGeom>
            <a:avLst/>
            <a:gdLst>
              <a:gd name="connsiteX0" fmla="*/ 0 w 2016224"/>
              <a:gd name="connsiteY0" fmla="*/ 0 h 576037"/>
              <a:gd name="connsiteX1" fmla="*/ 483894 w 2016224"/>
              <a:gd name="connsiteY1" fmla="*/ 0 h 576037"/>
              <a:gd name="connsiteX2" fmla="*/ 987950 w 2016224"/>
              <a:gd name="connsiteY2" fmla="*/ 0 h 576037"/>
              <a:gd name="connsiteX3" fmla="*/ 1492006 w 2016224"/>
              <a:gd name="connsiteY3" fmla="*/ 0 h 576037"/>
              <a:gd name="connsiteX4" fmla="*/ 2016224 w 2016224"/>
              <a:gd name="connsiteY4" fmla="*/ 0 h 576037"/>
              <a:gd name="connsiteX5" fmla="*/ 2016224 w 2016224"/>
              <a:gd name="connsiteY5" fmla="*/ 576037 h 576037"/>
              <a:gd name="connsiteX6" fmla="*/ 1512168 w 2016224"/>
              <a:gd name="connsiteY6" fmla="*/ 576037 h 576037"/>
              <a:gd name="connsiteX7" fmla="*/ 1048436 w 2016224"/>
              <a:gd name="connsiteY7" fmla="*/ 576037 h 576037"/>
              <a:gd name="connsiteX8" fmla="*/ 584705 w 2016224"/>
              <a:gd name="connsiteY8" fmla="*/ 576037 h 576037"/>
              <a:gd name="connsiteX9" fmla="*/ 0 w 2016224"/>
              <a:gd name="connsiteY9" fmla="*/ 576037 h 576037"/>
              <a:gd name="connsiteX10" fmla="*/ 0 w 2016224"/>
              <a:gd name="connsiteY10" fmla="*/ 0 h 576037"/>
              <a:gd name="connsiteX0" fmla="*/ 2494513 w 2016224"/>
              <a:gd name="connsiteY0" fmla="*/ 0 h 576037"/>
              <a:gd name="connsiteX1" fmla="*/ 2494513 w 2016224"/>
              <a:gd name="connsiteY1" fmla="*/ 576037 h 576037"/>
              <a:gd name="connsiteX2" fmla="*/ 2494513 w 2016224"/>
              <a:gd name="connsiteY2" fmla="*/ 0 h 576037"/>
              <a:gd name="connsiteX0" fmla="*/ 2494513 w 2016224"/>
              <a:gd name="connsiteY0" fmla="*/ 708641 h 576037"/>
              <a:gd name="connsiteX1" fmla="*/ 2028734 w 2016224"/>
              <a:gd name="connsiteY1" fmla="*/ 713307 h 576037"/>
              <a:gd name="connsiteX2" fmla="*/ 1513926 w 2016224"/>
              <a:gd name="connsiteY2" fmla="*/ 718463 h 576037"/>
              <a:gd name="connsiteX3" fmla="*/ 1072662 w 2016224"/>
              <a:gd name="connsiteY3" fmla="*/ 722883 h 576037"/>
              <a:gd name="connsiteX4" fmla="*/ 582369 w 2016224"/>
              <a:gd name="connsiteY4" fmla="*/ 727795 h 576037"/>
              <a:gd name="connsiteX5" fmla="*/ 43046 w 2016224"/>
              <a:gd name="connsiteY5" fmla="*/ 733197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6224" h="576037" fill="none" extrusionOk="0">
                <a:moveTo>
                  <a:pt x="0" y="0"/>
                </a:moveTo>
                <a:cubicBezTo>
                  <a:pt x="188757" y="-18906"/>
                  <a:pt x="322374" y="32453"/>
                  <a:pt x="483894" y="0"/>
                </a:cubicBezTo>
                <a:cubicBezTo>
                  <a:pt x="645414" y="-32453"/>
                  <a:pt x="821871" y="43503"/>
                  <a:pt x="987950" y="0"/>
                </a:cubicBezTo>
                <a:cubicBezTo>
                  <a:pt x="1154029" y="-43503"/>
                  <a:pt x="1255054" y="11715"/>
                  <a:pt x="1492006" y="0"/>
                </a:cubicBezTo>
                <a:cubicBezTo>
                  <a:pt x="1728958" y="-11715"/>
                  <a:pt x="1806497" y="27144"/>
                  <a:pt x="2016224" y="0"/>
                </a:cubicBezTo>
                <a:cubicBezTo>
                  <a:pt x="2070075" y="158089"/>
                  <a:pt x="1953505" y="340537"/>
                  <a:pt x="2016224" y="576037"/>
                </a:cubicBezTo>
                <a:cubicBezTo>
                  <a:pt x="1887861" y="585276"/>
                  <a:pt x="1721279" y="558442"/>
                  <a:pt x="1512168" y="576037"/>
                </a:cubicBezTo>
                <a:cubicBezTo>
                  <a:pt x="1303057" y="593632"/>
                  <a:pt x="1165415" y="524496"/>
                  <a:pt x="1048436" y="576037"/>
                </a:cubicBezTo>
                <a:cubicBezTo>
                  <a:pt x="931457" y="627578"/>
                  <a:pt x="727864" y="532905"/>
                  <a:pt x="584705" y="576037"/>
                </a:cubicBezTo>
                <a:cubicBezTo>
                  <a:pt x="441546" y="619169"/>
                  <a:pt x="169181" y="539727"/>
                  <a:pt x="0" y="576037"/>
                </a:cubicBezTo>
                <a:cubicBezTo>
                  <a:pt x="-45339" y="419923"/>
                  <a:pt x="42763" y="202885"/>
                  <a:pt x="0" y="0"/>
                </a:cubicBezTo>
                <a:close/>
              </a:path>
              <a:path w="2016224" h="576037" fill="none" extrusionOk="0">
                <a:moveTo>
                  <a:pt x="2494513" y="0"/>
                </a:moveTo>
                <a:cubicBezTo>
                  <a:pt x="2558222" y="181969"/>
                  <a:pt x="2481511" y="331735"/>
                  <a:pt x="2494513" y="576037"/>
                </a:cubicBezTo>
                <a:cubicBezTo>
                  <a:pt x="2488829" y="363485"/>
                  <a:pt x="2556596" y="180734"/>
                  <a:pt x="2494513" y="0"/>
                </a:cubicBezTo>
                <a:close/>
              </a:path>
              <a:path w="2016224" h="576037" fill="none" extrusionOk="0">
                <a:moveTo>
                  <a:pt x="2494513" y="708641"/>
                </a:moveTo>
                <a:cubicBezTo>
                  <a:pt x="2278246" y="752302"/>
                  <a:pt x="2184609" y="677639"/>
                  <a:pt x="2028734" y="713307"/>
                </a:cubicBezTo>
                <a:cubicBezTo>
                  <a:pt x="1872859" y="748975"/>
                  <a:pt x="1690011" y="675429"/>
                  <a:pt x="1513926" y="718463"/>
                </a:cubicBezTo>
                <a:cubicBezTo>
                  <a:pt x="1337841" y="761497"/>
                  <a:pt x="1220519" y="674054"/>
                  <a:pt x="1072662" y="722883"/>
                </a:cubicBezTo>
                <a:cubicBezTo>
                  <a:pt x="924806" y="771712"/>
                  <a:pt x="770890" y="708030"/>
                  <a:pt x="582369" y="727795"/>
                </a:cubicBezTo>
                <a:cubicBezTo>
                  <a:pt x="393848" y="747559"/>
                  <a:pt x="283164" y="693095"/>
                  <a:pt x="43046" y="733197"/>
                </a:cubicBezTo>
              </a:path>
              <a:path w="2016224" h="576037" stroke="0" extrusionOk="0">
                <a:moveTo>
                  <a:pt x="0" y="0"/>
                </a:moveTo>
                <a:cubicBezTo>
                  <a:pt x="116150" y="-46367"/>
                  <a:pt x="386887" y="17538"/>
                  <a:pt x="483894" y="0"/>
                </a:cubicBezTo>
                <a:cubicBezTo>
                  <a:pt x="580901" y="-17538"/>
                  <a:pt x="795621" y="13874"/>
                  <a:pt x="927463" y="0"/>
                </a:cubicBezTo>
                <a:cubicBezTo>
                  <a:pt x="1059305" y="-13874"/>
                  <a:pt x="1324062" y="48078"/>
                  <a:pt x="1471844" y="0"/>
                </a:cubicBezTo>
                <a:cubicBezTo>
                  <a:pt x="1619626" y="-48078"/>
                  <a:pt x="1888185" y="41740"/>
                  <a:pt x="2016224" y="0"/>
                </a:cubicBezTo>
                <a:cubicBezTo>
                  <a:pt x="2030261" y="173216"/>
                  <a:pt x="1960314" y="415711"/>
                  <a:pt x="2016224" y="576037"/>
                </a:cubicBezTo>
                <a:cubicBezTo>
                  <a:pt x="1808482" y="580339"/>
                  <a:pt x="1742661" y="540705"/>
                  <a:pt x="1552492" y="576037"/>
                </a:cubicBezTo>
                <a:cubicBezTo>
                  <a:pt x="1362323" y="611369"/>
                  <a:pt x="1187516" y="541853"/>
                  <a:pt x="1088761" y="576037"/>
                </a:cubicBezTo>
                <a:cubicBezTo>
                  <a:pt x="990006" y="610221"/>
                  <a:pt x="770785" y="544100"/>
                  <a:pt x="544380" y="576037"/>
                </a:cubicBezTo>
                <a:cubicBezTo>
                  <a:pt x="317975" y="607974"/>
                  <a:pt x="267644" y="523447"/>
                  <a:pt x="0" y="576037"/>
                </a:cubicBezTo>
                <a:cubicBezTo>
                  <a:pt x="-30314" y="369276"/>
                  <a:pt x="40270" y="152413"/>
                  <a:pt x="0" y="0"/>
                </a:cubicBezTo>
                <a:close/>
              </a:path>
              <a:path w="2016224" h="576037" fill="none" stroke="0" extrusionOk="0">
                <a:moveTo>
                  <a:pt x="2494513" y="0"/>
                </a:moveTo>
                <a:cubicBezTo>
                  <a:pt x="2537151" y="196877"/>
                  <a:pt x="2448317" y="398354"/>
                  <a:pt x="2494513" y="576037"/>
                </a:cubicBezTo>
                <a:cubicBezTo>
                  <a:pt x="2478562" y="313190"/>
                  <a:pt x="2525267" y="204444"/>
                  <a:pt x="2494513" y="0"/>
                </a:cubicBezTo>
                <a:close/>
              </a:path>
              <a:path w="2016224" h="576037" fill="none" stroke="0" extrusionOk="0">
                <a:moveTo>
                  <a:pt x="2494513" y="708641"/>
                </a:moveTo>
                <a:cubicBezTo>
                  <a:pt x="2289749" y="734961"/>
                  <a:pt x="2196863" y="663186"/>
                  <a:pt x="1979705" y="713798"/>
                </a:cubicBezTo>
                <a:cubicBezTo>
                  <a:pt x="1762547" y="764410"/>
                  <a:pt x="1569651" y="689551"/>
                  <a:pt x="1464897" y="718955"/>
                </a:cubicBezTo>
                <a:cubicBezTo>
                  <a:pt x="1360143" y="748359"/>
                  <a:pt x="1114619" y="703662"/>
                  <a:pt x="1023633" y="723375"/>
                </a:cubicBezTo>
                <a:cubicBezTo>
                  <a:pt x="932647" y="743088"/>
                  <a:pt x="702852" y="696412"/>
                  <a:pt x="508825" y="728531"/>
                </a:cubicBezTo>
                <a:cubicBezTo>
                  <a:pt x="314798" y="760650"/>
                  <a:pt x="214389" y="697957"/>
                  <a:pt x="43046" y="733197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123020"/>
                      <a:gd name="adj2" fmla="val 123722"/>
                      <a:gd name="adj3" fmla="val 127283"/>
                      <a:gd name="adj4" fmla="val 213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控制燈光鈕</a:t>
            </a:r>
          </a:p>
        </p:txBody>
      </p:sp>
      <p:sp>
        <p:nvSpPr>
          <p:cNvPr id="9" name="直線圖說文字 1 (加上框線和強調線) 8">
            <a:extLst>
              <a:ext uri="{FF2B5EF4-FFF2-40B4-BE49-F238E27FC236}">
                <a16:creationId xmlns:a16="http://schemas.microsoft.com/office/drawing/2014/main" id="{DC2E911C-60AD-C246-9D13-DC2DC4BE163F}"/>
              </a:ext>
            </a:extLst>
          </p:cNvPr>
          <p:cNvSpPr/>
          <p:nvPr/>
        </p:nvSpPr>
        <p:spPr>
          <a:xfrm>
            <a:off x="5650410" y="257718"/>
            <a:ext cx="1408546" cy="576037"/>
          </a:xfrm>
          <a:custGeom>
            <a:avLst/>
            <a:gdLst>
              <a:gd name="connsiteX0" fmla="*/ 0 w 1408546"/>
              <a:gd name="connsiteY0" fmla="*/ 0 h 576037"/>
              <a:gd name="connsiteX1" fmla="*/ 497686 w 1408546"/>
              <a:gd name="connsiteY1" fmla="*/ 0 h 576037"/>
              <a:gd name="connsiteX2" fmla="*/ 981287 w 1408546"/>
              <a:gd name="connsiteY2" fmla="*/ 0 h 576037"/>
              <a:gd name="connsiteX3" fmla="*/ 1408546 w 1408546"/>
              <a:gd name="connsiteY3" fmla="*/ 0 h 576037"/>
              <a:gd name="connsiteX4" fmla="*/ 1408546 w 1408546"/>
              <a:gd name="connsiteY4" fmla="*/ 576037 h 576037"/>
              <a:gd name="connsiteX5" fmla="*/ 967202 w 1408546"/>
              <a:gd name="connsiteY5" fmla="*/ 576037 h 576037"/>
              <a:gd name="connsiteX6" fmla="*/ 497686 w 1408546"/>
              <a:gd name="connsiteY6" fmla="*/ 576037 h 576037"/>
              <a:gd name="connsiteX7" fmla="*/ 0 w 1408546"/>
              <a:gd name="connsiteY7" fmla="*/ 576037 h 576037"/>
              <a:gd name="connsiteX8" fmla="*/ 0 w 1408546"/>
              <a:gd name="connsiteY8" fmla="*/ 0 h 576037"/>
              <a:gd name="connsiteX0" fmla="*/ 1483213 w 1408546"/>
              <a:gd name="connsiteY0" fmla="*/ 0 h 576037"/>
              <a:gd name="connsiteX1" fmla="*/ 1483213 w 1408546"/>
              <a:gd name="connsiteY1" fmla="*/ 576037 h 576037"/>
              <a:gd name="connsiteX2" fmla="*/ 1483213 w 1408546"/>
              <a:gd name="connsiteY2" fmla="*/ 0 h 576037"/>
              <a:gd name="connsiteX0" fmla="*/ 1483213 w 1408546"/>
              <a:gd name="connsiteY0" fmla="*/ 403428 h 576037"/>
              <a:gd name="connsiteX1" fmla="*/ 1143476 w 1408546"/>
              <a:gd name="connsiteY1" fmla="*/ 820683 h 576037"/>
              <a:gd name="connsiteX2" fmla="*/ 829873 w 1408546"/>
              <a:gd name="connsiteY2" fmla="*/ 1205841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8546" h="576037" fill="none" extrusionOk="0">
                <a:moveTo>
                  <a:pt x="0" y="0"/>
                </a:moveTo>
                <a:cubicBezTo>
                  <a:pt x="241073" y="-22398"/>
                  <a:pt x="255212" y="55011"/>
                  <a:pt x="497686" y="0"/>
                </a:cubicBezTo>
                <a:cubicBezTo>
                  <a:pt x="740160" y="-55011"/>
                  <a:pt x="872788" y="351"/>
                  <a:pt x="981287" y="0"/>
                </a:cubicBezTo>
                <a:cubicBezTo>
                  <a:pt x="1089786" y="-351"/>
                  <a:pt x="1293913" y="41305"/>
                  <a:pt x="1408546" y="0"/>
                </a:cubicBezTo>
                <a:cubicBezTo>
                  <a:pt x="1421494" y="237666"/>
                  <a:pt x="1371103" y="362187"/>
                  <a:pt x="1408546" y="576037"/>
                </a:cubicBezTo>
                <a:cubicBezTo>
                  <a:pt x="1212641" y="610130"/>
                  <a:pt x="1186308" y="535181"/>
                  <a:pt x="967202" y="576037"/>
                </a:cubicBezTo>
                <a:cubicBezTo>
                  <a:pt x="748096" y="616893"/>
                  <a:pt x="633081" y="524211"/>
                  <a:pt x="497686" y="576037"/>
                </a:cubicBezTo>
                <a:cubicBezTo>
                  <a:pt x="362291" y="627863"/>
                  <a:pt x="198666" y="557671"/>
                  <a:pt x="0" y="576037"/>
                </a:cubicBezTo>
                <a:cubicBezTo>
                  <a:pt x="-67084" y="347735"/>
                  <a:pt x="4947" y="142017"/>
                  <a:pt x="0" y="0"/>
                </a:cubicBezTo>
                <a:close/>
              </a:path>
              <a:path w="1408546" h="576037" fill="none" extrusionOk="0">
                <a:moveTo>
                  <a:pt x="1483213" y="0"/>
                </a:moveTo>
                <a:cubicBezTo>
                  <a:pt x="1538741" y="257199"/>
                  <a:pt x="1456727" y="369688"/>
                  <a:pt x="1483213" y="576037"/>
                </a:cubicBezTo>
                <a:cubicBezTo>
                  <a:pt x="1465541" y="365803"/>
                  <a:pt x="1536387" y="140379"/>
                  <a:pt x="1483213" y="0"/>
                </a:cubicBezTo>
                <a:close/>
              </a:path>
              <a:path w="1408546" h="576037" fill="none" extrusionOk="0">
                <a:moveTo>
                  <a:pt x="1483213" y="403428"/>
                </a:moveTo>
                <a:cubicBezTo>
                  <a:pt x="1361778" y="614829"/>
                  <a:pt x="1271479" y="632296"/>
                  <a:pt x="1143476" y="820683"/>
                </a:cubicBezTo>
                <a:cubicBezTo>
                  <a:pt x="1015473" y="1009070"/>
                  <a:pt x="933217" y="1066633"/>
                  <a:pt x="829873" y="1205841"/>
                </a:cubicBezTo>
              </a:path>
              <a:path w="1408546" h="576037" stroke="0" extrusionOk="0">
                <a:moveTo>
                  <a:pt x="0" y="0"/>
                </a:moveTo>
                <a:cubicBezTo>
                  <a:pt x="134571" y="-3109"/>
                  <a:pt x="328007" y="39382"/>
                  <a:pt x="455430" y="0"/>
                </a:cubicBezTo>
                <a:cubicBezTo>
                  <a:pt x="582853" y="-39382"/>
                  <a:pt x="782285" y="20235"/>
                  <a:pt x="882689" y="0"/>
                </a:cubicBezTo>
                <a:cubicBezTo>
                  <a:pt x="983093" y="-20235"/>
                  <a:pt x="1291931" y="27629"/>
                  <a:pt x="1408546" y="0"/>
                </a:cubicBezTo>
                <a:cubicBezTo>
                  <a:pt x="1433021" y="248094"/>
                  <a:pt x="1344627" y="444784"/>
                  <a:pt x="1408546" y="576037"/>
                </a:cubicBezTo>
                <a:cubicBezTo>
                  <a:pt x="1271395" y="610368"/>
                  <a:pt x="1089545" y="567751"/>
                  <a:pt x="967202" y="576037"/>
                </a:cubicBezTo>
                <a:cubicBezTo>
                  <a:pt x="844859" y="584323"/>
                  <a:pt x="575890" y="565518"/>
                  <a:pt x="469515" y="576037"/>
                </a:cubicBezTo>
                <a:cubicBezTo>
                  <a:pt x="363140" y="586556"/>
                  <a:pt x="142379" y="536194"/>
                  <a:pt x="0" y="576037"/>
                </a:cubicBezTo>
                <a:cubicBezTo>
                  <a:pt x="-5619" y="419461"/>
                  <a:pt x="6102" y="259229"/>
                  <a:pt x="0" y="0"/>
                </a:cubicBezTo>
                <a:close/>
              </a:path>
              <a:path w="1408546" h="576037" fill="none" stroke="0" extrusionOk="0">
                <a:moveTo>
                  <a:pt x="1483213" y="0"/>
                </a:moveTo>
                <a:cubicBezTo>
                  <a:pt x="1508391" y="279137"/>
                  <a:pt x="1437198" y="302074"/>
                  <a:pt x="1483213" y="576037"/>
                </a:cubicBezTo>
                <a:cubicBezTo>
                  <a:pt x="1453089" y="424850"/>
                  <a:pt x="1506999" y="247112"/>
                  <a:pt x="1483213" y="0"/>
                </a:cubicBezTo>
                <a:close/>
              </a:path>
              <a:path w="1408546" h="576037" fill="none" stroke="0" extrusionOk="0">
                <a:moveTo>
                  <a:pt x="1483213" y="403428"/>
                </a:moveTo>
                <a:cubicBezTo>
                  <a:pt x="1344376" y="603530"/>
                  <a:pt x="1269196" y="585302"/>
                  <a:pt x="1156543" y="804635"/>
                </a:cubicBezTo>
                <a:cubicBezTo>
                  <a:pt x="1043889" y="1023968"/>
                  <a:pt x="867556" y="1097936"/>
                  <a:pt x="829873" y="1205841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70035"/>
                      <a:gd name="adj2" fmla="val 105301"/>
                      <a:gd name="adj3" fmla="val 209334"/>
                      <a:gd name="adj4" fmla="val 5891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控制門開關</a:t>
            </a:r>
          </a:p>
        </p:txBody>
      </p:sp>
      <p:sp>
        <p:nvSpPr>
          <p:cNvPr id="12" name="直線圖說文字 1 (加上框線和強調線) 11">
            <a:extLst>
              <a:ext uri="{FF2B5EF4-FFF2-40B4-BE49-F238E27FC236}">
                <a16:creationId xmlns:a16="http://schemas.microsoft.com/office/drawing/2014/main" id="{B89DAD54-8FDF-834F-AF11-DDE06882E67E}"/>
              </a:ext>
            </a:extLst>
          </p:cNvPr>
          <p:cNvSpPr/>
          <p:nvPr/>
        </p:nvSpPr>
        <p:spPr>
          <a:xfrm>
            <a:off x="237134" y="204778"/>
            <a:ext cx="2016224" cy="576037"/>
          </a:xfrm>
          <a:custGeom>
            <a:avLst/>
            <a:gdLst>
              <a:gd name="connsiteX0" fmla="*/ 0 w 2016224"/>
              <a:gd name="connsiteY0" fmla="*/ 0 h 576037"/>
              <a:gd name="connsiteX1" fmla="*/ 483894 w 2016224"/>
              <a:gd name="connsiteY1" fmla="*/ 0 h 576037"/>
              <a:gd name="connsiteX2" fmla="*/ 987950 w 2016224"/>
              <a:gd name="connsiteY2" fmla="*/ 0 h 576037"/>
              <a:gd name="connsiteX3" fmla="*/ 1492006 w 2016224"/>
              <a:gd name="connsiteY3" fmla="*/ 0 h 576037"/>
              <a:gd name="connsiteX4" fmla="*/ 2016224 w 2016224"/>
              <a:gd name="connsiteY4" fmla="*/ 0 h 576037"/>
              <a:gd name="connsiteX5" fmla="*/ 2016224 w 2016224"/>
              <a:gd name="connsiteY5" fmla="*/ 576037 h 576037"/>
              <a:gd name="connsiteX6" fmla="*/ 1512168 w 2016224"/>
              <a:gd name="connsiteY6" fmla="*/ 576037 h 576037"/>
              <a:gd name="connsiteX7" fmla="*/ 1048436 w 2016224"/>
              <a:gd name="connsiteY7" fmla="*/ 576037 h 576037"/>
              <a:gd name="connsiteX8" fmla="*/ 584705 w 2016224"/>
              <a:gd name="connsiteY8" fmla="*/ 576037 h 576037"/>
              <a:gd name="connsiteX9" fmla="*/ 0 w 2016224"/>
              <a:gd name="connsiteY9" fmla="*/ 576037 h 576037"/>
              <a:gd name="connsiteX10" fmla="*/ 0 w 2016224"/>
              <a:gd name="connsiteY10" fmla="*/ 0 h 576037"/>
              <a:gd name="connsiteX0" fmla="*/ 1992473 w 2016224"/>
              <a:gd name="connsiteY0" fmla="*/ 0 h 576037"/>
              <a:gd name="connsiteX1" fmla="*/ 1992473 w 2016224"/>
              <a:gd name="connsiteY1" fmla="*/ 576037 h 576037"/>
              <a:gd name="connsiteX2" fmla="*/ 1992473 w 2016224"/>
              <a:gd name="connsiteY2" fmla="*/ 0 h 576037"/>
              <a:gd name="connsiteX0" fmla="*/ 1992473 w 2016224"/>
              <a:gd name="connsiteY0" fmla="*/ 278335 h 576037"/>
              <a:gd name="connsiteX1" fmla="*/ 1803319 w 2016224"/>
              <a:gd name="connsiteY1" fmla="*/ 783108 h 576037"/>
              <a:gd name="connsiteX2" fmla="*/ 1608656 w 2016224"/>
              <a:gd name="connsiteY2" fmla="*/ 1302584 h 576037"/>
              <a:gd name="connsiteX3" fmla="*/ 1441540 w 2016224"/>
              <a:gd name="connsiteY3" fmla="*/ 1748549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6224" h="576037" fill="none" extrusionOk="0">
                <a:moveTo>
                  <a:pt x="0" y="0"/>
                </a:moveTo>
                <a:cubicBezTo>
                  <a:pt x="188757" y="-18906"/>
                  <a:pt x="322374" y="32453"/>
                  <a:pt x="483894" y="0"/>
                </a:cubicBezTo>
                <a:cubicBezTo>
                  <a:pt x="645414" y="-32453"/>
                  <a:pt x="821871" y="43503"/>
                  <a:pt x="987950" y="0"/>
                </a:cubicBezTo>
                <a:cubicBezTo>
                  <a:pt x="1154029" y="-43503"/>
                  <a:pt x="1255054" y="11715"/>
                  <a:pt x="1492006" y="0"/>
                </a:cubicBezTo>
                <a:cubicBezTo>
                  <a:pt x="1728958" y="-11715"/>
                  <a:pt x="1806497" y="27144"/>
                  <a:pt x="2016224" y="0"/>
                </a:cubicBezTo>
                <a:cubicBezTo>
                  <a:pt x="2070075" y="158089"/>
                  <a:pt x="1953505" y="340537"/>
                  <a:pt x="2016224" y="576037"/>
                </a:cubicBezTo>
                <a:cubicBezTo>
                  <a:pt x="1887861" y="585276"/>
                  <a:pt x="1721279" y="558442"/>
                  <a:pt x="1512168" y="576037"/>
                </a:cubicBezTo>
                <a:cubicBezTo>
                  <a:pt x="1303057" y="593632"/>
                  <a:pt x="1165415" y="524496"/>
                  <a:pt x="1048436" y="576037"/>
                </a:cubicBezTo>
                <a:cubicBezTo>
                  <a:pt x="931457" y="627578"/>
                  <a:pt x="727864" y="532905"/>
                  <a:pt x="584705" y="576037"/>
                </a:cubicBezTo>
                <a:cubicBezTo>
                  <a:pt x="441546" y="619169"/>
                  <a:pt x="169181" y="539727"/>
                  <a:pt x="0" y="576037"/>
                </a:cubicBezTo>
                <a:cubicBezTo>
                  <a:pt x="-45339" y="419923"/>
                  <a:pt x="42763" y="202885"/>
                  <a:pt x="0" y="0"/>
                </a:cubicBezTo>
                <a:close/>
              </a:path>
              <a:path w="2016224" h="576037" fill="none" extrusionOk="0">
                <a:moveTo>
                  <a:pt x="1992473" y="0"/>
                </a:moveTo>
                <a:cubicBezTo>
                  <a:pt x="2056182" y="181969"/>
                  <a:pt x="1979471" y="331735"/>
                  <a:pt x="1992473" y="576037"/>
                </a:cubicBezTo>
                <a:cubicBezTo>
                  <a:pt x="1986789" y="363485"/>
                  <a:pt x="2054556" y="180734"/>
                  <a:pt x="1992473" y="0"/>
                </a:cubicBezTo>
                <a:close/>
              </a:path>
              <a:path w="2016224" h="576037" fill="none" extrusionOk="0">
                <a:moveTo>
                  <a:pt x="1992473" y="278335"/>
                </a:moveTo>
                <a:cubicBezTo>
                  <a:pt x="1989829" y="417872"/>
                  <a:pt x="1843658" y="523048"/>
                  <a:pt x="1803319" y="783108"/>
                </a:cubicBezTo>
                <a:cubicBezTo>
                  <a:pt x="1762981" y="1043168"/>
                  <a:pt x="1644186" y="1171941"/>
                  <a:pt x="1608656" y="1302584"/>
                </a:cubicBezTo>
                <a:cubicBezTo>
                  <a:pt x="1573126" y="1433227"/>
                  <a:pt x="1473488" y="1522470"/>
                  <a:pt x="1441540" y="1748549"/>
                </a:cubicBezTo>
              </a:path>
              <a:path w="2016224" h="576037" stroke="0" extrusionOk="0">
                <a:moveTo>
                  <a:pt x="0" y="0"/>
                </a:moveTo>
                <a:cubicBezTo>
                  <a:pt x="116150" y="-46367"/>
                  <a:pt x="386887" y="17538"/>
                  <a:pt x="483894" y="0"/>
                </a:cubicBezTo>
                <a:cubicBezTo>
                  <a:pt x="580901" y="-17538"/>
                  <a:pt x="795621" y="13874"/>
                  <a:pt x="927463" y="0"/>
                </a:cubicBezTo>
                <a:cubicBezTo>
                  <a:pt x="1059305" y="-13874"/>
                  <a:pt x="1324062" y="48078"/>
                  <a:pt x="1471844" y="0"/>
                </a:cubicBezTo>
                <a:cubicBezTo>
                  <a:pt x="1619626" y="-48078"/>
                  <a:pt x="1888185" y="41740"/>
                  <a:pt x="2016224" y="0"/>
                </a:cubicBezTo>
                <a:cubicBezTo>
                  <a:pt x="2030261" y="173216"/>
                  <a:pt x="1960314" y="415711"/>
                  <a:pt x="2016224" y="576037"/>
                </a:cubicBezTo>
                <a:cubicBezTo>
                  <a:pt x="1808482" y="580339"/>
                  <a:pt x="1742661" y="540705"/>
                  <a:pt x="1552492" y="576037"/>
                </a:cubicBezTo>
                <a:cubicBezTo>
                  <a:pt x="1362323" y="611369"/>
                  <a:pt x="1187516" y="541853"/>
                  <a:pt x="1088761" y="576037"/>
                </a:cubicBezTo>
                <a:cubicBezTo>
                  <a:pt x="990006" y="610221"/>
                  <a:pt x="770785" y="544100"/>
                  <a:pt x="544380" y="576037"/>
                </a:cubicBezTo>
                <a:cubicBezTo>
                  <a:pt x="317975" y="607974"/>
                  <a:pt x="267644" y="523447"/>
                  <a:pt x="0" y="576037"/>
                </a:cubicBezTo>
                <a:cubicBezTo>
                  <a:pt x="-30314" y="369276"/>
                  <a:pt x="40270" y="152413"/>
                  <a:pt x="0" y="0"/>
                </a:cubicBezTo>
                <a:close/>
              </a:path>
              <a:path w="2016224" h="576037" fill="none" stroke="0" extrusionOk="0">
                <a:moveTo>
                  <a:pt x="1992473" y="0"/>
                </a:moveTo>
                <a:cubicBezTo>
                  <a:pt x="2035111" y="196877"/>
                  <a:pt x="1946277" y="398354"/>
                  <a:pt x="1992473" y="576037"/>
                </a:cubicBezTo>
                <a:cubicBezTo>
                  <a:pt x="1976522" y="313190"/>
                  <a:pt x="2023227" y="204444"/>
                  <a:pt x="1992473" y="0"/>
                </a:cubicBezTo>
                <a:close/>
              </a:path>
              <a:path w="2016224" h="576037" fill="none" stroke="0" extrusionOk="0">
                <a:moveTo>
                  <a:pt x="1992473" y="278335"/>
                </a:moveTo>
                <a:cubicBezTo>
                  <a:pt x="1974105" y="481726"/>
                  <a:pt x="1858461" y="527511"/>
                  <a:pt x="1803319" y="783108"/>
                </a:cubicBezTo>
                <a:cubicBezTo>
                  <a:pt x="1748178" y="1038705"/>
                  <a:pt x="1634302" y="1106186"/>
                  <a:pt x="1614166" y="1287882"/>
                </a:cubicBezTo>
                <a:cubicBezTo>
                  <a:pt x="1594029" y="1469578"/>
                  <a:pt x="1454749" y="1606606"/>
                  <a:pt x="1441540" y="1748549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48319"/>
                      <a:gd name="adj2" fmla="val 98822"/>
                      <a:gd name="adj3" fmla="val 303548"/>
                      <a:gd name="adj4" fmla="val 7149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啟動警報器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CFBC0A6-35C7-BC48-A256-5E58247E2EFC}"/>
              </a:ext>
            </a:extLst>
          </p:cNvPr>
          <p:cNvSpPr txBox="1"/>
          <p:nvPr/>
        </p:nvSpPr>
        <p:spPr>
          <a:xfrm>
            <a:off x="4690610" y="3319463"/>
            <a:ext cx="100540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室外溫度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DD14F1A-4140-6C43-AC1D-686061EFEA21}"/>
              </a:ext>
            </a:extLst>
          </p:cNvPr>
          <p:cNvSpPr txBox="1"/>
          <p:nvPr/>
        </p:nvSpPr>
        <p:spPr>
          <a:xfrm>
            <a:off x="5851982" y="3319463"/>
            <a:ext cx="100540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體感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溫度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AE00EC8-5E0D-1F43-8E1C-9BF3EE8A3B7B}"/>
              </a:ext>
            </a:extLst>
          </p:cNvPr>
          <p:cNvSpPr txBox="1"/>
          <p:nvPr/>
        </p:nvSpPr>
        <p:spPr>
          <a:xfrm>
            <a:off x="7121578" y="3319463"/>
            <a:ext cx="100540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室外濕度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17F5346-C91F-0843-AD69-86D24135CEBC}"/>
              </a:ext>
            </a:extLst>
          </p:cNvPr>
          <p:cNvSpPr txBox="1"/>
          <p:nvPr/>
        </p:nvSpPr>
        <p:spPr>
          <a:xfrm>
            <a:off x="1619672" y="3319463"/>
            <a:ext cx="100540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天氣狀態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E676E98-C2A2-374E-8D24-6C327BA7A1B4}"/>
              </a:ext>
            </a:extLst>
          </p:cNvPr>
          <p:cNvSpPr txBox="1"/>
          <p:nvPr/>
        </p:nvSpPr>
        <p:spPr>
          <a:xfrm>
            <a:off x="3734422" y="3322784"/>
            <a:ext cx="800219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天氣圖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4B3FC86-D7B1-9F44-9F70-EDFA9662CF7F}"/>
              </a:ext>
            </a:extLst>
          </p:cNvPr>
          <p:cNvSpPr txBox="1"/>
          <p:nvPr/>
        </p:nvSpPr>
        <p:spPr>
          <a:xfrm>
            <a:off x="1476804" y="5129597"/>
            <a:ext cx="100540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室內照度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D29CF24-A931-F944-80C3-0241BF43AFCB}"/>
              </a:ext>
            </a:extLst>
          </p:cNvPr>
          <p:cNvSpPr txBox="1"/>
          <p:nvPr/>
        </p:nvSpPr>
        <p:spPr>
          <a:xfrm>
            <a:off x="4031939" y="5147160"/>
            <a:ext cx="100540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室內溫度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473BFBC-BC02-A748-8EC2-710B1FA877E3}"/>
              </a:ext>
            </a:extLst>
          </p:cNvPr>
          <p:cNvSpPr txBox="1"/>
          <p:nvPr/>
        </p:nvSpPr>
        <p:spPr>
          <a:xfrm>
            <a:off x="6431181" y="5157841"/>
            <a:ext cx="100540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室內濕度</a:t>
            </a:r>
          </a:p>
        </p:txBody>
      </p:sp>
      <p:sp>
        <p:nvSpPr>
          <p:cNvPr id="24" name="直線圖說文字 1 (加上框線和強調線) 23">
            <a:extLst>
              <a:ext uri="{FF2B5EF4-FFF2-40B4-BE49-F238E27FC236}">
                <a16:creationId xmlns:a16="http://schemas.microsoft.com/office/drawing/2014/main" id="{2FFBA88D-CD6D-3743-81B5-FA0C20817E94}"/>
              </a:ext>
            </a:extLst>
          </p:cNvPr>
          <p:cNvSpPr/>
          <p:nvPr/>
        </p:nvSpPr>
        <p:spPr>
          <a:xfrm>
            <a:off x="5185276" y="6011509"/>
            <a:ext cx="2623467" cy="383689"/>
          </a:xfrm>
          <a:custGeom>
            <a:avLst/>
            <a:gdLst>
              <a:gd name="connsiteX0" fmla="*/ 0 w 2623467"/>
              <a:gd name="connsiteY0" fmla="*/ 0 h 383689"/>
              <a:gd name="connsiteX1" fmla="*/ 498459 w 2623467"/>
              <a:gd name="connsiteY1" fmla="*/ 0 h 383689"/>
              <a:gd name="connsiteX2" fmla="*/ 1023152 w 2623467"/>
              <a:gd name="connsiteY2" fmla="*/ 0 h 383689"/>
              <a:gd name="connsiteX3" fmla="*/ 1574080 w 2623467"/>
              <a:gd name="connsiteY3" fmla="*/ 0 h 383689"/>
              <a:gd name="connsiteX4" fmla="*/ 2125008 w 2623467"/>
              <a:gd name="connsiteY4" fmla="*/ 0 h 383689"/>
              <a:gd name="connsiteX5" fmla="*/ 2623467 w 2623467"/>
              <a:gd name="connsiteY5" fmla="*/ 0 h 383689"/>
              <a:gd name="connsiteX6" fmla="*/ 2623467 w 2623467"/>
              <a:gd name="connsiteY6" fmla="*/ 383689 h 383689"/>
              <a:gd name="connsiteX7" fmla="*/ 2046304 w 2623467"/>
              <a:gd name="connsiteY7" fmla="*/ 383689 h 383689"/>
              <a:gd name="connsiteX8" fmla="*/ 1469142 w 2623467"/>
              <a:gd name="connsiteY8" fmla="*/ 383689 h 383689"/>
              <a:gd name="connsiteX9" fmla="*/ 944448 w 2623467"/>
              <a:gd name="connsiteY9" fmla="*/ 383689 h 383689"/>
              <a:gd name="connsiteX10" fmla="*/ 0 w 2623467"/>
              <a:gd name="connsiteY10" fmla="*/ 383689 h 383689"/>
              <a:gd name="connsiteX11" fmla="*/ 0 w 2623467"/>
              <a:gd name="connsiteY11" fmla="*/ 0 h 383689"/>
              <a:gd name="connsiteX0" fmla="*/ 2587342 w 2623467"/>
              <a:gd name="connsiteY0" fmla="*/ 0 h 383689"/>
              <a:gd name="connsiteX1" fmla="*/ 2587342 w 2623467"/>
              <a:gd name="connsiteY1" fmla="*/ 383689 h 383689"/>
              <a:gd name="connsiteX2" fmla="*/ 2587342 w 2623467"/>
              <a:gd name="connsiteY2" fmla="*/ 0 h 383689"/>
              <a:gd name="connsiteX0" fmla="*/ 2587342 w 2623467"/>
              <a:gd name="connsiteY0" fmla="*/ -35633 h 383689"/>
              <a:gd name="connsiteX1" fmla="*/ 2007947 w 2623467"/>
              <a:gd name="connsiteY1" fmla="*/ -31148 h 383689"/>
              <a:gd name="connsiteX2" fmla="*/ 1428551 w 2623467"/>
              <a:gd name="connsiteY2" fmla="*/ -26662 h 383689"/>
              <a:gd name="connsiteX3" fmla="*/ 733277 w 2623467"/>
              <a:gd name="connsiteY3" fmla="*/ -21280 h 383689"/>
              <a:gd name="connsiteX4" fmla="*/ 211821 w 2623467"/>
              <a:gd name="connsiteY4" fmla="*/ -17243 h 383689"/>
              <a:gd name="connsiteX5" fmla="*/ -309635 w 2623467"/>
              <a:gd name="connsiteY5" fmla="*/ -13207 h 383689"/>
              <a:gd name="connsiteX6" fmla="*/ -889030 w 2623467"/>
              <a:gd name="connsiteY6" fmla="*/ -8721 h 383689"/>
              <a:gd name="connsiteX7" fmla="*/ -1526365 w 2623467"/>
              <a:gd name="connsiteY7" fmla="*/ -3787 h 383689"/>
              <a:gd name="connsiteX8" fmla="*/ -2163699 w 2623467"/>
              <a:gd name="connsiteY8" fmla="*/ 1146 h 383689"/>
              <a:gd name="connsiteX9" fmla="*/ -3206611 w 2623467"/>
              <a:gd name="connsiteY9" fmla="*/ 9220 h 3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23467" h="383689" fill="none" extrusionOk="0">
                <a:moveTo>
                  <a:pt x="0" y="0"/>
                </a:moveTo>
                <a:cubicBezTo>
                  <a:pt x="118633" y="-45101"/>
                  <a:pt x="271811" y="13771"/>
                  <a:pt x="498459" y="0"/>
                </a:cubicBezTo>
                <a:cubicBezTo>
                  <a:pt x="725107" y="-13771"/>
                  <a:pt x="765771" y="37898"/>
                  <a:pt x="1023152" y="0"/>
                </a:cubicBezTo>
                <a:cubicBezTo>
                  <a:pt x="1280533" y="-37898"/>
                  <a:pt x="1379079" y="15445"/>
                  <a:pt x="1574080" y="0"/>
                </a:cubicBezTo>
                <a:cubicBezTo>
                  <a:pt x="1769081" y="-15445"/>
                  <a:pt x="1851855" y="1785"/>
                  <a:pt x="2125008" y="0"/>
                </a:cubicBezTo>
                <a:cubicBezTo>
                  <a:pt x="2398161" y="-1785"/>
                  <a:pt x="2457297" y="53164"/>
                  <a:pt x="2623467" y="0"/>
                </a:cubicBezTo>
                <a:cubicBezTo>
                  <a:pt x="2632551" y="80851"/>
                  <a:pt x="2615475" y="213584"/>
                  <a:pt x="2623467" y="383689"/>
                </a:cubicBezTo>
                <a:cubicBezTo>
                  <a:pt x="2386641" y="402241"/>
                  <a:pt x="2191427" y="356581"/>
                  <a:pt x="2046304" y="383689"/>
                </a:cubicBezTo>
                <a:cubicBezTo>
                  <a:pt x="1901181" y="410797"/>
                  <a:pt x="1690792" y="332701"/>
                  <a:pt x="1469142" y="383689"/>
                </a:cubicBezTo>
                <a:cubicBezTo>
                  <a:pt x="1247492" y="434677"/>
                  <a:pt x="1171093" y="344596"/>
                  <a:pt x="944448" y="383689"/>
                </a:cubicBezTo>
                <a:cubicBezTo>
                  <a:pt x="717803" y="422782"/>
                  <a:pt x="426449" y="347959"/>
                  <a:pt x="0" y="383689"/>
                </a:cubicBezTo>
                <a:cubicBezTo>
                  <a:pt x="-43165" y="263473"/>
                  <a:pt x="38268" y="86943"/>
                  <a:pt x="0" y="0"/>
                </a:cubicBezTo>
                <a:close/>
              </a:path>
              <a:path w="2623467" h="383689" fill="none" extrusionOk="0">
                <a:moveTo>
                  <a:pt x="2587342" y="0"/>
                </a:moveTo>
                <a:cubicBezTo>
                  <a:pt x="2617874" y="101136"/>
                  <a:pt x="2549588" y="245401"/>
                  <a:pt x="2587342" y="383689"/>
                </a:cubicBezTo>
                <a:cubicBezTo>
                  <a:pt x="2550387" y="222078"/>
                  <a:pt x="2610249" y="191794"/>
                  <a:pt x="2587342" y="0"/>
                </a:cubicBezTo>
                <a:close/>
              </a:path>
              <a:path w="2623467" h="383689" fill="none" extrusionOk="0">
                <a:moveTo>
                  <a:pt x="2587342" y="-35633"/>
                </a:moveTo>
                <a:cubicBezTo>
                  <a:pt x="2465169" y="23314"/>
                  <a:pt x="2219729" y="-87622"/>
                  <a:pt x="2007947" y="-31148"/>
                </a:cubicBezTo>
                <a:cubicBezTo>
                  <a:pt x="1796165" y="25326"/>
                  <a:pt x="1664573" y="-66939"/>
                  <a:pt x="1428551" y="-26662"/>
                </a:cubicBezTo>
                <a:cubicBezTo>
                  <a:pt x="1192529" y="13615"/>
                  <a:pt x="1059741" y="-52543"/>
                  <a:pt x="733277" y="-21280"/>
                </a:cubicBezTo>
                <a:cubicBezTo>
                  <a:pt x="406813" y="9983"/>
                  <a:pt x="350973" y="-77284"/>
                  <a:pt x="211821" y="-17243"/>
                </a:cubicBezTo>
                <a:cubicBezTo>
                  <a:pt x="72669" y="42798"/>
                  <a:pt x="-91883" y="-53785"/>
                  <a:pt x="-309635" y="-13207"/>
                </a:cubicBezTo>
                <a:cubicBezTo>
                  <a:pt x="-527387" y="27372"/>
                  <a:pt x="-718438" y="-55322"/>
                  <a:pt x="-889030" y="-8721"/>
                </a:cubicBezTo>
                <a:cubicBezTo>
                  <a:pt x="-1059622" y="37880"/>
                  <a:pt x="-1372411" y="-22187"/>
                  <a:pt x="-1526365" y="-3787"/>
                </a:cubicBezTo>
                <a:cubicBezTo>
                  <a:pt x="-1680319" y="14613"/>
                  <a:pt x="-1901221" y="-14785"/>
                  <a:pt x="-2163699" y="1146"/>
                </a:cubicBezTo>
                <a:cubicBezTo>
                  <a:pt x="-2426177" y="17077"/>
                  <a:pt x="-2770186" y="-18244"/>
                  <a:pt x="-3206611" y="9220"/>
                </a:cubicBezTo>
              </a:path>
              <a:path w="2623467" h="383689" stroke="0" extrusionOk="0">
                <a:moveTo>
                  <a:pt x="0" y="0"/>
                </a:moveTo>
                <a:cubicBezTo>
                  <a:pt x="246963" y="-58666"/>
                  <a:pt x="287430" y="18165"/>
                  <a:pt x="498459" y="0"/>
                </a:cubicBezTo>
                <a:cubicBezTo>
                  <a:pt x="709488" y="-18165"/>
                  <a:pt x="742619" y="725"/>
                  <a:pt x="944448" y="0"/>
                </a:cubicBezTo>
                <a:cubicBezTo>
                  <a:pt x="1146277" y="-725"/>
                  <a:pt x="1303314" y="64568"/>
                  <a:pt x="1521611" y="0"/>
                </a:cubicBezTo>
                <a:cubicBezTo>
                  <a:pt x="1739908" y="-64568"/>
                  <a:pt x="1882321" y="42729"/>
                  <a:pt x="2020070" y="0"/>
                </a:cubicBezTo>
                <a:cubicBezTo>
                  <a:pt x="2157819" y="-42729"/>
                  <a:pt x="2383884" y="24961"/>
                  <a:pt x="2623467" y="0"/>
                </a:cubicBezTo>
                <a:cubicBezTo>
                  <a:pt x="2646041" y="189158"/>
                  <a:pt x="2590249" y="282420"/>
                  <a:pt x="2623467" y="383689"/>
                </a:cubicBezTo>
                <a:cubicBezTo>
                  <a:pt x="2473858" y="420694"/>
                  <a:pt x="2231390" y="329433"/>
                  <a:pt x="2098774" y="383689"/>
                </a:cubicBezTo>
                <a:cubicBezTo>
                  <a:pt x="1966158" y="437945"/>
                  <a:pt x="1646604" y="326467"/>
                  <a:pt x="1521611" y="383689"/>
                </a:cubicBezTo>
                <a:cubicBezTo>
                  <a:pt x="1396618" y="440911"/>
                  <a:pt x="1278515" y="366849"/>
                  <a:pt x="1075621" y="383689"/>
                </a:cubicBezTo>
                <a:cubicBezTo>
                  <a:pt x="872727" y="400529"/>
                  <a:pt x="798107" y="345482"/>
                  <a:pt x="550928" y="383689"/>
                </a:cubicBezTo>
                <a:cubicBezTo>
                  <a:pt x="303749" y="421896"/>
                  <a:pt x="197264" y="364589"/>
                  <a:pt x="0" y="383689"/>
                </a:cubicBezTo>
                <a:cubicBezTo>
                  <a:pt x="-17046" y="232248"/>
                  <a:pt x="27614" y="85757"/>
                  <a:pt x="0" y="0"/>
                </a:cubicBezTo>
                <a:close/>
              </a:path>
              <a:path w="2623467" h="383689" fill="none" stroke="0" extrusionOk="0">
                <a:moveTo>
                  <a:pt x="2587342" y="0"/>
                </a:moveTo>
                <a:cubicBezTo>
                  <a:pt x="2600782" y="191444"/>
                  <a:pt x="2585594" y="243755"/>
                  <a:pt x="2587342" y="383689"/>
                </a:cubicBezTo>
                <a:cubicBezTo>
                  <a:pt x="2555992" y="300208"/>
                  <a:pt x="2626364" y="130275"/>
                  <a:pt x="2587342" y="0"/>
                </a:cubicBezTo>
                <a:close/>
              </a:path>
              <a:path w="2623467" h="383689" fill="none" stroke="0" extrusionOk="0">
                <a:moveTo>
                  <a:pt x="2587342" y="-35633"/>
                </a:moveTo>
                <a:cubicBezTo>
                  <a:pt x="2464810" y="-30628"/>
                  <a:pt x="2290470" y="-62078"/>
                  <a:pt x="2123826" y="-32045"/>
                </a:cubicBezTo>
                <a:cubicBezTo>
                  <a:pt x="1957182" y="-2012"/>
                  <a:pt x="1624313" y="-51213"/>
                  <a:pt x="1428551" y="-26662"/>
                </a:cubicBezTo>
                <a:cubicBezTo>
                  <a:pt x="1232789" y="-2112"/>
                  <a:pt x="1135377" y="-72319"/>
                  <a:pt x="907096" y="-22626"/>
                </a:cubicBezTo>
                <a:cubicBezTo>
                  <a:pt x="678816" y="27067"/>
                  <a:pt x="425473" y="-52947"/>
                  <a:pt x="211821" y="-17243"/>
                </a:cubicBezTo>
                <a:cubicBezTo>
                  <a:pt x="-1831" y="18460"/>
                  <a:pt x="-52571" y="-34768"/>
                  <a:pt x="-251695" y="-13655"/>
                </a:cubicBezTo>
                <a:cubicBezTo>
                  <a:pt x="-450819" y="7458"/>
                  <a:pt x="-484030" y="-20243"/>
                  <a:pt x="-657272" y="-10515"/>
                </a:cubicBezTo>
                <a:cubicBezTo>
                  <a:pt x="-830514" y="-787"/>
                  <a:pt x="-918760" y="-12964"/>
                  <a:pt x="-1062848" y="-7376"/>
                </a:cubicBezTo>
                <a:cubicBezTo>
                  <a:pt x="-1206936" y="-1788"/>
                  <a:pt x="-1403397" y="-7021"/>
                  <a:pt x="-1700183" y="-2442"/>
                </a:cubicBezTo>
                <a:cubicBezTo>
                  <a:pt x="-1996969" y="2138"/>
                  <a:pt x="-1932669" y="-15601"/>
                  <a:pt x="-2105760" y="698"/>
                </a:cubicBezTo>
                <a:cubicBezTo>
                  <a:pt x="-2278851" y="16997"/>
                  <a:pt x="-2438818" y="-46294"/>
                  <a:pt x="-2685155" y="5183"/>
                </a:cubicBezTo>
                <a:cubicBezTo>
                  <a:pt x="-2931492" y="56660"/>
                  <a:pt x="-3046212" y="-20611"/>
                  <a:pt x="-3206611" y="9220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-9287"/>
                      <a:gd name="adj2" fmla="val 98623"/>
                      <a:gd name="adj3" fmla="val 2403"/>
                      <a:gd name="adj4" fmla="val -12222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Arduino </a:t>
            </a:r>
            <a:r>
              <a:rPr kumimoji="1" lang="zh-TW" altLang="en-US" dirty="0"/>
              <a:t>回傳資料訊息</a:t>
            </a:r>
          </a:p>
        </p:txBody>
      </p:sp>
      <p:sp>
        <p:nvSpPr>
          <p:cNvPr id="25" name="直線圖說文字 1 (加上框線和強調線) 23">
            <a:extLst>
              <a:ext uri="{FF2B5EF4-FFF2-40B4-BE49-F238E27FC236}">
                <a16:creationId xmlns:a16="http://schemas.microsoft.com/office/drawing/2014/main" id="{C5482A9B-FCF0-454B-9723-37C6243744F1}"/>
              </a:ext>
            </a:extLst>
          </p:cNvPr>
          <p:cNvSpPr/>
          <p:nvPr/>
        </p:nvSpPr>
        <p:spPr>
          <a:xfrm>
            <a:off x="5466362" y="4259038"/>
            <a:ext cx="2623467" cy="383689"/>
          </a:xfrm>
          <a:custGeom>
            <a:avLst/>
            <a:gdLst>
              <a:gd name="connsiteX0" fmla="*/ 0 w 2623467"/>
              <a:gd name="connsiteY0" fmla="*/ 0 h 383689"/>
              <a:gd name="connsiteX1" fmla="*/ 498459 w 2623467"/>
              <a:gd name="connsiteY1" fmla="*/ 0 h 383689"/>
              <a:gd name="connsiteX2" fmla="*/ 1023152 w 2623467"/>
              <a:gd name="connsiteY2" fmla="*/ 0 h 383689"/>
              <a:gd name="connsiteX3" fmla="*/ 1574080 w 2623467"/>
              <a:gd name="connsiteY3" fmla="*/ 0 h 383689"/>
              <a:gd name="connsiteX4" fmla="*/ 2125008 w 2623467"/>
              <a:gd name="connsiteY4" fmla="*/ 0 h 383689"/>
              <a:gd name="connsiteX5" fmla="*/ 2623467 w 2623467"/>
              <a:gd name="connsiteY5" fmla="*/ 0 h 383689"/>
              <a:gd name="connsiteX6" fmla="*/ 2623467 w 2623467"/>
              <a:gd name="connsiteY6" fmla="*/ 383689 h 383689"/>
              <a:gd name="connsiteX7" fmla="*/ 2046304 w 2623467"/>
              <a:gd name="connsiteY7" fmla="*/ 383689 h 383689"/>
              <a:gd name="connsiteX8" fmla="*/ 1469142 w 2623467"/>
              <a:gd name="connsiteY8" fmla="*/ 383689 h 383689"/>
              <a:gd name="connsiteX9" fmla="*/ 944448 w 2623467"/>
              <a:gd name="connsiteY9" fmla="*/ 383689 h 383689"/>
              <a:gd name="connsiteX10" fmla="*/ 0 w 2623467"/>
              <a:gd name="connsiteY10" fmla="*/ 383689 h 383689"/>
              <a:gd name="connsiteX11" fmla="*/ 0 w 2623467"/>
              <a:gd name="connsiteY11" fmla="*/ 0 h 383689"/>
              <a:gd name="connsiteX0" fmla="*/ 2587342 w 2623467"/>
              <a:gd name="connsiteY0" fmla="*/ 0 h 383689"/>
              <a:gd name="connsiteX1" fmla="*/ 2587342 w 2623467"/>
              <a:gd name="connsiteY1" fmla="*/ 383689 h 383689"/>
              <a:gd name="connsiteX2" fmla="*/ 2587342 w 2623467"/>
              <a:gd name="connsiteY2" fmla="*/ 0 h 383689"/>
              <a:gd name="connsiteX0" fmla="*/ 2587342 w 2623467"/>
              <a:gd name="connsiteY0" fmla="*/ -35633 h 383689"/>
              <a:gd name="connsiteX1" fmla="*/ 2007947 w 2623467"/>
              <a:gd name="connsiteY1" fmla="*/ -31148 h 383689"/>
              <a:gd name="connsiteX2" fmla="*/ 1428551 w 2623467"/>
              <a:gd name="connsiteY2" fmla="*/ -26662 h 383689"/>
              <a:gd name="connsiteX3" fmla="*/ 733277 w 2623467"/>
              <a:gd name="connsiteY3" fmla="*/ -21280 h 383689"/>
              <a:gd name="connsiteX4" fmla="*/ 211821 w 2623467"/>
              <a:gd name="connsiteY4" fmla="*/ -17243 h 383689"/>
              <a:gd name="connsiteX5" fmla="*/ -309635 w 2623467"/>
              <a:gd name="connsiteY5" fmla="*/ -13207 h 383689"/>
              <a:gd name="connsiteX6" fmla="*/ -889030 w 2623467"/>
              <a:gd name="connsiteY6" fmla="*/ -8721 h 383689"/>
              <a:gd name="connsiteX7" fmla="*/ -1526365 w 2623467"/>
              <a:gd name="connsiteY7" fmla="*/ -3787 h 383689"/>
              <a:gd name="connsiteX8" fmla="*/ -2163699 w 2623467"/>
              <a:gd name="connsiteY8" fmla="*/ 1146 h 383689"/>
              <a:gd name="connsiteX9" fmla="*/ -3206611 w 2623467"/>
              <a:gd name="connsiteY9" fmla="*/ 9220 h 3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23467" h="383689" fill="none" extrusionOk="0">
                <a:moveTo>
                  <a:pt x="0" y="0"/>
                </a:moveTo>
                <a:cubicBezTo>
                  <a:pt x="118633" y="-45101"/>
                  <a:pt x="271811" y="13771"/>
                  <a:pt x="498459" y="0"/>
                </a:cubicBezTo>
                <a:cubicBezTo>
                  <a:pt x="725107" y="-13771"/>
                  <a:pt x="765771" y="37898"/>
                  <a:pt x="1023152" y="0"/>
                </a:cubicBezTo>
                <a:cubicBezTo>
                  <a:pt x="1280533" y="-37898"/>
                  <a:pt x="1379079" y="15445"/>
                  <a:pt x="1574080" y="0"/>
                </a:cubicBezTo>
                <a:cubicBezTo>
                  <a:pt x="1769081" y="-15445"/>
                  <a:pt x="1851855" y="1785"/>
                  <a:pt x="2125008" y="0"/>
                </a:cubicBezTo>
                <a:cubicBezTo>
                  <a:pt x="2398161" y="-1785"/>
                  <a:pt x="2457297" y="53164"/>
                  <a:pt x="2623467" y="0"/>
                </a:cubicBezTo>
                <a:cubicBezTo>
                  <a:pt x="2632551" y="80851"/>
                  <a:pt x="2615475" y="213584"/>
                  <a:pt x="2623467" y="383689"/>
                </a:cubicBezTo>
                <a:cubicBezTo>
                  <a:pt x="2386641" y="402241"/>
                  <a:pt x="2191427" y="356581"/>
                  <a:pt x="2046304" y="383689"/>
                </a:cubicBezTo>
                <a:cubicBezTo>
                  <a:pt x="1901181" y="410797"/>
                  <a:pt x="1690792" y="332701"/>
                  <a:pt x="1469142" y="383689"/>
                </a:cubicBezTo>
                <a:cubicBezTo>
                  <a:pt x="1247492" y="434677"/>
                  <a:pt x="1171093" y="344596"/>
                  <a:pt x="944448" y="383689"/>
                </a:cubicBezTo>
                <a:cubicBezTo>
                  <a:pt x="717803" y="422782"/>
                  <a:pt x="426449" y="347959"/>
                  <a:pt x="0" y="383689"/>
                </a:cubicBezTo>
                <a:cubicBezTo>
                  <a:pt x="-43165" y="263473"/>
                  <a:pt x="38268" y="86943"/>
                  <a:pt x="0" y="0"/>
                </a:cubicBezTo>
                <a:close/>
              </a:path>
              <a:path w="2623467" h="383689" fill="none" extrusionOk="0">
                <a:moveTo>
                  <a:pt x="2587342" y="0"/>
                </a:moveTo>
                <a:cubicBezTo>
                  <a:pt x="2617874" y="101136"/>
                  <a:pt x="2549588" y="245401"/>
                  <a:pt x="2587342" y="383689"/>
                </a:cubicBezTo>
                <a:cubicBezTo>
                  <a:pt x="2550387" y="222078"/>
                  <a:pt x="2610249" y="191794"/>
                  <a:pt x="2587342" y="0"/>
                </a:cubicBezTo>
                <a:close/>
              </a:path>
              <a:path w="2623467" h="383689" fill="none" extrusionOk="0">
                <a:moveTo>
                  <a:pt x="2587342" y="-35633"/>
                </a:moveTo>
                <a:cubicBezTo>
                  <a:pt x="2465169" y="23314"/>
                  <a:pt x="2219729" y="-87622"/>
                  <a:pt x="2007947" y="-31148"/>
                </a:cubicBezTo>
                <a:cubicBezTo>
                  <a:pt x="1796165" y="25326"/>
                  <a:pt x="1664573" y="-66939"/>
                  <a:pt x="1428551" y="-26662"/>
                </a:cubicBezTo>
                <a:cubicBezTo>
                  <a:pt x="1192529" y="13615"/>
                  <a:pt x="1059741" y="-52543"/>
                  <a:pt x="733277" y="-21280"/>
                </a:cubicBezTo>
                <a:cubicBezTo>
                  <a:pt x="406813" y="9983"/>
                  <a:pt x="350973" y="-77284"/>
                  <a:pt x="211821" y="-17243"/>
                </a:cubicBezTo>
                <a:cubicBezTo>
                  <a:pt x="72669" y="42798"/>
                  <a:pt x="-91883" y="-53785"/>
                  <a:pt x="-309635" y="-13207"/>
                </a:cubicBezTo>
                <a:cubicBezTo>
                  <a:pt x="-527387" y="27372"/>
                  <a:pt x="-718438" y="-55322"/>
                  <a:pt x="-889030" y="-8721"/>
                </a:cubicBezTo>
                <a:cubicBezTo>
                  <a:pt x="-1059622" y="37880"/>
                  <a:pt x="-1372411" y="-22187"/>
                  <a:pt x="-1526365" y="-3787"/>
                </a:cubicBezTo>
                <a:cubicBezTo>
                  <a:pt x="-1680319" y="14613"/>
                  <a:pt x="-1901221" y="-14785"/>
                  <a:pt x="-2163699" y="1146"/>
                </a:cubicBezTo>
                <a:cubicBezTo>
                  <a:pt x="-2426177" y="17077"/>
                  <a:pt x="-2770186" y="-18244"/>
                  <a:pt x="-3206611" y="9220"/>
                </a:cubicBezTo>
              </a:path>
              <a:path w="2623467" h="383689" stroke="0" extrusionOk="0">
                <a:moveTo>
                  <a:pt x="0" y="0"/>
                </a:moveTo>
                <a:cubicBezTo>
                  <a:pt x="246963" y="-58666"/>
                  <a:pt x="287430" y="18165"/>
                  <a:pt x="498459" y="0"/>
                </a:cubicBezTo>
                <a:cubicBezTo>
                  <a:pt x="709488" y="-18165"/>
                  <a:pt x="742619" y="725"/>
                  <a:pt x="944448" y="0"/>
                </a:cubicBezTo>
                <a:cubicBezTo>
                  <a:pt x="1146277" y="-725"/>
                  <a:pt x="1303314" y="64568"/>
                  <a:pt x="1521611" y="0"/>
                </a:cubicBezTo>
                <a:cubicBezTo>
                  <a:pt x="1739908" y="-64568"/>
                  <a:pt x="1882321" y="42729"/>
                  <a:pt x="2020070" y="0"/>
                </a:cubicBezTo>
                <a:cubicBezTo>
                  <a:pt x="2157819" y="-42729"/>
                  <a:pt x="2383884" y="24961"/>
                  <a:pt x="2623467" y="0"/>
                </a:cubicBezTo>
                <a:cubicBezTo>
                  <a:pt x="2646041" y="189158"/>
                  <a:pt x="2590249" y="282420"/>
                  <a:pt x="2623467" y="383689"/>
                </a:cubicBezTo>
                <a:cubicBezTo>
                  <a:pt x="2473858" y="420694"/>
                  <a:pt x="2231390" y="329433"/>
                  <a:pt x="2098774" y="383689"/>
                </a:cubicBezTo>
                <a:cubicBezTo>
                  <a:pt x="1966158" y="437945"/>
                  <a:pt x="1646604" y="326467"/>
                  <a:pt x="1521611" y="383689"/>
                </a:cubicBezTo>
                <a:cubicBezTo>
                  <a:pt x="1396618" y="440911"/>
                  <a:pt x="1278515" y="366849"/>
                  <a:pt x="1075621" y="383689"/>
                </a:cubicBezTo>
                <a:cubicBezTo>
                  <a:pt x="872727" y="400529"/>
                  <a:pt x="798107" y="345482"/>
                  <a:pt x="550928" y="383689"/>
                </a:cubicBezTo>
                <a:cubicBezTo>
                  <a:pt x="303749" y="421896"/>
                  <a:pt x="197264" y="364589"/>
                  <a:pt x="0" y="383689"/>
                </a:cubicBezTo>
                <a:cubicBezTo>
                  <a:pt x="-17046" y="232248"/>
                  <a:pt x="27614" y="85757"/>
                  <a:pt x="0" y="0"/>
                </a:cubicBezTo>
                <a:close/>
              </a:path>
              <a:path w="2623467" h="383689" fill="none" stroke="0" extrusionOk="0">
                <a:moveTo>
                  <a:pt x="2587342" y="0"/>
                </a:moveTo>
                <a:cubicBezTo>
                  <a:pt x="2600782" y="191444"/>
                  <a:pt x="2585594" y="243755"/>
                  <a:pt x="2587342" y="383689"/>
                </a:cubicBezTo>
                <a:cubicBezTo>
                  <a:pt x="2555992" y="300208"/>
                  <a:pt x="2626364" y="130275"/>
                  <a:pt x="2587342" y="0"/>
                </a:cubicBezTo>
                <a:close/>
              </a:path>
              <a:path w="2623467" h="383689" fill="none" stroke="0" extrusionOk="0">
                <a:moveTo>
                  <a:pt x="2587342" y="-35633"/>
                </a:moveTo>
                <a:cubicBezTo>
                  <a:pt x="2464810" y="-30628"/>
                  <a:pt x="2290470" y="-62078"/>
                  <a:pt x="2123826" y="-32045"/>
                </a:cubicBezTo>
                <a:cubicBezTo>
                  <a:pt x="1957182" y="-2012"/>
                  <a:pt x="1624313" y="-51213"/>
                  <a:pt x="1428551" y="-26662"/>
                </a:cubicBezTo>
                <a:cubicBezTo>
                  <a:pt x="1232789" y="-2112"/>
                  <a:pt x="1135377" y="-72319"/>
                  <a:pt x="907096" y="-22626"/>
                </a:cubicBezTo>
                <a:cubicBezTo>
                  <a:pt x="678816" y="27067"/>
                  <a:pt x="425473" y="-52947"/>
                  <a:pt x="211821" y="-17243"/>
                </a:cubicBezTo>
                <a:cubicBezTo>
                  <a:pt x="-1831" y="18460"/>
                  <a:pt x="-52571" y="-34768"/>
                  <a:pt x="-251695" y="-13655"/>
                </a:cubicBezTo>
                <a:cubicBezTo>
                  <a:pt x="-450819" y="7458"/>
                  <a:pt x="-484030" y="-20243"/>
                  <a:pt x="-657272" y="-10515"/>
                </a:cubicBezTo>
                <a:cubicBezTo>
                  <a:pt x="-830514" y="-787"/>
                  <a:pt x="-918760" y="-12964"/>
                  <a:pt x="-1062848" y="-7376"/>
                </a:cubicBezTo>
                <a:cubicBezTo>
                  <a:pt x="-1206936" y="-1788"/>
                  <a:pt x="-1403397" y="-7021"/>
                  <a:pt x="-1700183" y="-2442"/>
                </a:cubicBezTo>
                <a:cubicBezTo>
                  <a:pt x="-1996969" y="2138"/>
                  <a:pt x="-1932669" y="-15601"/>
                  <a:pt x="-2105760" y="698"/>
                </a:cubicBezTo>
                <a:cubicBezTo>
                  <a:pt x="-2278851" y="16997"/>
                  <a:pt x="-2438818" y="-46294"/>
                  <a:pt x="-2685155" y="5183"/>
                </a:cubicBezTo>
                <a:cubicBezTo>
                  <a:pt x="-2931492" y="56660"/>
                  <a:pt x="-3046212" y="-20611"/>
                  <a:pt x="-3206611" y="9220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-9287"/>
                      <a:gd name="adj2" fmla="val 98623"/>
                      <a:gd name="adj3" fmla="val 2403"/>
                      <a:gd name="adj4" fmla="val -12222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Open</a:t>
            </a:r>
            <a:r>
              <a:rPr lang="zh-TW" altLang="en-US" dirty="0"/>
              <a:t> </a:t>
            </a:r>
            <a:r>
              <a:rPr lang="en-US" altLang="zh-TW" dirty="0"/>
              <a:t>Weather </a:t>
            </a:r>
            <a:r>
              <a:rPr lang="zh-TW" altLang="en-US" dirty="0"/>
              <a:t>資料</a:t>
            </a:r>
          </a:p>
        </p:txBody>
      </p:sp>
      <p:sp>
        <p:nvSpPr>
          <p:cNvPr id="17" name="直線圖說文字 1 (加上框線和強調線) 8">
            <a:extLst>
              <a:ext uri="{FF2B5EF4-FFF2-40B4-BE49-F238E27FC236}">
                <a16:creationId xmlns:a16="http://schemas.microsoft.com/office/drawing/2014/main" id="{16FBE046-E0F0-4DD3-B1D1-90E4E047699A}"/>
              </a:ext>
            </a:extLst>
          </p:cNvPr>
          <p:cNvSpPr/>
          <p:nvPr/>
        </p:nvSpPr>
        <p:spPr>
          <a:xfrm>
            <a:off x="7498320" y="216296"/>
            <a:ext cx="1408546" cy="576037"/>
          </a:xfrm>
          <a:custGeom>
            <a:avLst/>
            <a:gdLst>
              <a:gd name="connsiteX0" fmla="*/ 0 w 1408546"/>
              <a:gd name="connsiteY0" fmla="*/ 0 h 576037"/>
              <a:gd name="connsiteX1" fmla="*/ 497686 w 1408546"/>
              <a:gd name="connsiteY1" fmla="*/ 0 h 576037"/>
              <a:gd name="connsiteX2" fmla="*/ 981287 w 1408546"/>
              <a:gd name="connsiteY2" fmla="*/ 0 h 576037"/>
              <a:gd name="connsiteX3" fmla="*/ 1408546 w 1408546"/>
              <a:gd name="connsiteY3" fmla="*/ 0 h 576037"/>
              <a:gd name="connsiteX4" fmla="*/ 1408546 w 1408546"/>
              <a:gd name="connsiteY4" fmla="*/ 576037 h 576037"/>
              <a:gd name="connsiteX5" fmla="*/ 967202 w 1408546"/>
              <a:gd name="connsiteY5" fmla="*/ 576037 h 576037"/>
              <a:gd name="connsiteX6" fmla="*/ 497686 w 1408546"/>
              <a:gd name="connsiteY6" fmla="*/ 576037 h 576037"/>
              <a:gd name="connsiteX7" fmla="*/ 0 w 1408546"/>
              <a:gd name="connsiteY7" fmla="*/ 576037 h 576037"/>
              <a:gd name="connsiteX8" fmla="*/ 0 w 1408546"/>
              <a:gd name="connsiteY8" fmla="*/ 0 h 576037"/>
              <a:gd name="connsiteX0" fmla="*/ 1483213 w 1408546"/>
              <a:gd name="connsiteY0" fmla="*/ 0 h 576037"/>
              <a:gd name="connsiteX1" fmla="*/ 1483213 w 1408546"/>
              <a:gd name="connsiteY1" fmla="*/ 576037 h 576037"/>
              <a:gd name="connsiteX2" fmla="*/ 1483213 w 1408546"/>
              <a:gd name="connsiteY2" fmla="*/ 0 h 576037"/>
              <a:gd name="connsiteX0" fmla="*/ 1483213 w 1408546"/>
              <a:gd name="connsiteY0" fmla="*/ 403428 h 576037"/>
              <a:gd name="connsiteX1" fmla="*/ 1225153 w 1408546"/>
              <a:gd name="connsiteY1" fmla="*/ 714614 h 576037"/>
              <a:gd name="connsiteX2" fmla="*/ 959112 w 1408546"/>
              <a:gd name="connsiteY2" fmla="*/ 1035424 h 576037"/>
              <a:gd name="connsiteX3" fmla="*/ 685089 w 1408546"/>
              <a:gd name="connsiteY3" fmla="*/ 1365859 h 57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546" h="576037" fill="none" extrusionOk="0">
                <a:moveTo>
                  <a:pt x="0" y="0"/>
                </a:moveTo>
                <a:cubicBezTo>
                  <a:pt x="241073" y="-22398"/>
                  <a:pt x="255212" y="55011"/>
                  <a:pt x="497686" y="0"/>
                </a:cubicBezTo>
                <a:cubicBezTo>
                  <a:pt x="740160" y="-55011"/>
                  <a:pt x="872788" y="351"/>
                  <a:pt x="981287" y="0"/>
                </a:cubicBezTo>
                <a:cubicBezTo>
                  <a:pt x="1089786" y="-351"/>
                  <a:pt x="1293913" y="41305"/>
                  <a:pt x="1408546" y="0"/>
                </a:cubicBezTo>
                <a:cubicBezTo>
                  <a:pt x="1421494" y="237666"/>
                  <a:pt x="1371103" y="362187"/>
                  <a:pt x="1408546" y="576037"/>
                </a:cubicBezTo>
                <a:cubicBezTo>
                  <a:pt x="1212641" y="610130"/>
                  <a:pt x="1186308" y="535181"/>
                  <a:pt x="967202" y="576037"/>
                </a:cubicBezTo>
                <a:cubicBezTo>
                  <a:pt x="748096" y="616893"/>
                  <a:pt x="633081" y="524211"/>
                  <a:pt x="497686" y="576037"/>
                </a:cubicBezTo>
                <a:cubicBezTo>
                  <a:pt x="362291" y="627863"/>
                  <a:pt x="198666" y="557671"/>
                  <a:pt x="0" y="576037"/>
                </a:cubicBezTo>
                <a:cubicBezTo>
                  <a:pt x="-67084" y="347735"/>
                  <a:pt x="4947" y="142017"/>
                  <a:pt x="0" y="0"/>
                </a:cubicBezTo>
                <a:close/>
              </a:path>
              <a:path w="1408546" h="576037" fill="none" extrusionOk="0">
                <a:moveTo>
                  <a:pt x="1483213" y="0"/>
                </a:moveTo>
                <a:cubicBezTo>
                  <a:pt x="1538741" y="257199"/>
                  <a:pt x="1456727" y="369688"/>
                  <a:pt x="1483213" y="576037"/>
                </a:cubicBezTo>
                <a:cubicBezTo>
                  <a:pt x="1465541" y="365803"/>
                  <a:pt x="1536387" y="140379"/>
                  <a:pt x="1483213" y="0"/>
                </a:cubicBezTo>
                <a:close/>
              </a:path>
              <a:path w="1408546" h="576037" fill="none" extrusionOk="0">
                <a:moveTo>
                  <a:pt x="1483213" y="403428"/>
                </a:moveTo>
                <a:cubicBezTo>
                  <a:pt x="1447750" y="504576"/>
                  <a:pt x="1298258" y="599882"/>
                  <a:pt x="1225153" y="714614"/>
                </a:cubicBezTo>
                <a:cubicBezTo>
                  <a:pt x="1152048" y="829346"/>
                  <a:pt x="1064885" y="890434"/>
                  <a:pt x="959112" y="1035424"/>
                </a:cubicBezTo>
                <a:cubicBezTo>
                  <a:pt x="853339" y="1180414"/>
                  <a:pt x="726447" y="1266720"/>
                  <a:pt x="685089" y="1365859"/>
                </a:cubicBezTo>
              </a:path>
              <a:path w="1408546" h="576037" stroke="0" extrusionOk="0">
                <a:moveTo>
                  <a:pt x="0" y="0"/>
                </a:moveTo>
                <a:cubicBezTo>
                  <a:pt x="134571" y="-3109"/>
                  <a:pt x="328007" y="39382"/>
                  <a:pt x="455430" y="0"/>
                </a:cubicBezTo>
                <a:cubicBezTo>
                  <a:pt x="582853" y="-39382"/>
                  <a:pt x="782285" y="20235"/>
                  <a:pt x="882689" y="0"/>
                </a:cubicBezTo>
                <a:cubicBezTo>
                  <a:pt x="983093" y="-20235"/>
                  <a:pt x="1291931" y="27629"/>
                  <a:pt x="1408546" y="0"/>
                </a:cubicBezTo>
                <a:cubicBezTo>
                  <a:pt x="1433021" y="248094"/>
                  <a:pt x="1344627" y="444784"/>
                  <a:pt x="1408546" y="576037"/>
                </a:cubicBezTo>
                <a:cubicBezTo>
                  <a:pt x="1271395" y="610368"/>
                  <a:pt x="1089545" y="567751"/>
                  <a:pt x="967202" y="576037"/>
                </a:cubicBezTo>
                <a:cubicBezTo>
                  <a:pt x="844859" y="584323"/>
                  <a:pt x="575890" y="565518"/>
                  <a:pt x="469515" y="576037"/>
                </a:cubicBezTo>
                <a:cubicBezTo>
                  <a:pt x="363140" y="586556"/>
                  <a:pt x="142379" y="536194"/>
                  <a:pt x="0" y="576037"/>
                </a:cubicBezTo>
                <a:cubicBezTo>
                  <a:pt x="-5619" y="419461"/>
                  <a:pt x="6102" y="259229"/>
                  <a:pt x="0" y="0"/>
                </a:cubicBezTo>
                <a:close/>
              </a:path>
              <a:path w="1408546" h="576037" fill="none" stroke="0" extrusionOk="0">
                <a:moveTo>
                  <a:pt x="1483213" y="0"/>
                </a:moveTo>
                <a:cubicBezTo>
                  <a:pt x="1508391" y="279137"/>
                  <a:pt x="1437198" y="302074"/>
                  <a:pt x="1483213" y="576037"/>
                </a:cubicBezTo>
                <a:cubicBezTo>
                  <a:pt x="1453089" y="424850"/>
                  <a:pt x="1506999" y="247112"/>
                  <a:pt x="1483213" y="0"/>
                </a:cubicBezTo>
                <a:close/>
              </a:path>
              <a:path w="1408546" h="576037" fill="none" stroke="0" extrusionOk="0">
                <a:moveTo>
                  <a:pt x="1483213" y="403428"/>
                </a:moveTo>
                <a:cubicBezTo>
                  <a:pt x="1428020" y="512316"/>
                  <a:pt x="1248613" y="639845"/>
                  <a:pt x="1217172" y="724238"/>
                </a:cubicBezTo>
                <a:cubicBezTo>
                  <a:pt x="1185731" y="808631"/>
                  <a:pt x="1033733" y="887534"/>
                  <a:pt x="967093" y="1025800"/>
                </a:cubicBezTo>
                <a:cubicBezTo>
                  <a:pt x="900453" y="1164066"/>
                  <a:pt x="742022" y="1282521"/>
                  <a:pt x="685089" y="1365859"/>
                </a:cubicBezTo>
              </a:path>
            </a:pathLst>
          </a:custGeom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accentBorderCallout1">
                    <a:avLst>
                      <a:gd name="adj1" fmla="val 70035"/>
                      <a:gd name="adj2" fmla="val 105301"/>
                      <a:gd name="adj3" fmla="val 237113"/>
                      <a:gd name="adj4" fmla="val 486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人臉辨識開門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504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向右箭號 8">
            <a:extLst>
              <a:ext uri="{FF2B5EF4-FFF2-40B4-BE49-F238E27FC236}">
                <a16:creationId xmlns:a16="http://schemas.microsoft.com/office/drawing/2014/main" id="{9605F06D-F208-AF4D-AFF7-243F3139355D}"/>
              </a:ext>
            </a:extLst>
          </p:cNvPr>
          <p:cNvSpPr/>
          <p:nvPr/>
        </p:nvSpPr>
        <p:spPr>
          <a:xfrm rot="3388302">
            <a:off x="5343702" y="1915777"/>
            <a:ext cx="1066929" cy="309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2F27092B-AF9D-8A4A-B70D-0688572A4673}"/>
              </a:ext>
            </a:extLst>
          </p:cNvPr>
          <p:cNvSpPr/>
          <p:nvPr/>
        </p:nvSpPr>
        <p:spPr>
          <a:xfrm rot="8309799">
            <a:off x="5451900" y="4552678"/>
            <a:ext cx="504056" cy="309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5" name="圖片 14" descr="一張含有 文字, 電路, 電子用品 的圖片&#10;&#10;自動產生的描述">
            <a:extLst>
              <a:ext uri="{FF2B5EF4-FFF2-40B4-BE49-F238E27FC236}">
                <a16:creationId xmlns:a16="http://schemas.microsoft.com/office/drawing/2014/main" id="{923D70EE-3091-4200-A1B2-71F3EBDB21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80275"/>
            <a:ext cx="3146576" cy="23599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9AC4621-CE64-4CE4-B8D5-555C7477A8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1" y="748822"/>
            <a:ext cx="4322737" cy="2946914"/>
          </a:xfrm>
          <a:prstGeom prst="rect">
            <a:avLst/>
          </a:prstGeom>
        </p:spPr>
      </p:pic>
      <p:pic>
        <p:nvPicPr>
          <p:cNvPr id="3" name="圖片 2" descr="一張含有 個人, 綠色, 牙刷, 靠近 的圖片&#10;&#10;自動產生的描述">
            <a:extLst>
              <a:ext uri="{FF2B5EF4-FFF2-40B4-BE49-F238E27FC236}">
                <a16:creationId xmlns:a16="http://schemas.microsoft.com/office/drawing/2014/main" id="{78BAD167-3A64-4F52-97D0-65580B6E1E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468650"/>
            <a:ext cx="2648028" cy="2359932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2E3ECD82-389C-4E68-889F-993814A2CFF4}"/>
              </a:ext>
            </a:extLst>
          </p:cNvPr>
          <p:cNvSpPr/>
          <p:nvPr/>
        </p:nvSpPr>
        <p:spPr>
          <a:xfrm>
            <a:off x="4788024" y="1052736"/>
            <a:ext cx="624515" cy="7920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124F589-10F0-4CED-9D86-2F3C01CE60B8}"/>
              </a:ext>
            </a:extLst>
          </p:cNvPr>
          <p:cNvSpPr txBox="1"/>
          <p:nvPr/>
        </p:nvSpPr>
        <p:spPr>
          <a:xfrm>
            <a:off x="6444208" y="141277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人臉辨識開門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620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0679C-CDCD-D442-BFCA-4BD250D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</a:t>
            </a:r>
            <a:r>
              <a:rPr kumimoji="1" lang="zh-TW" altLang="en-US" dirty="0"/>
              <a:t>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F55A76-E58D-41F3-A6D0-0F2F04031F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6" y="1412776"/>
            <a:ext cx="3728507" cy="17569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BFDC27-0401-48C0-9FCD-C56A42D9D0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17032"/>
            <a:ext cx="3863150" cy="17270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3F7E6E7-A076-4A27-A30D-E6A4BF15A4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47332"/>
            <a:ext cx="3863151" cy="1772816"/>
          </a:xfrm>
          <a:prstGeom prst="rect">
            <a:avLst/>
          </a:prstGeom>
        </p:spPr>
      </p:pic>
      <p:pic>
        <p:nvPicPr>
          <p:cNvPr id="10" name="圖片 9" descr="一張含有 文字, 電路, 電子用品 的圖片&#10;&#10;自動產生的描述">
            <a:extLst>
              <a:ext uri="{FF2B5EF4-FFF2-40B4-BE49-F238E27FC236}">
                <a16:creationId xmlns:a16="http://schemas.microsoft.com/office/drawing/2014/main" id="{3AEE63A2-9BC6-470B-8F94-D8E725B193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72" y="3429000"/>
            <a:ext cx="3146576" cy="23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81801-3940-4A52-B31C-1BD919CD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使用資料庫儲存環境資訊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10F1857-4972-4833-BCB5-CE40E6C04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15" y="2034530"/>
            <a:ext cx="6332769" cy="3901778"/>
          </a:xfrm>
        </p:spPr>
      </p:pic>
    </p:spTree>
    <p:extLst>
      <p:ext uri="{BB962C8B-B14F-4D97-AF65-F5344CB8AC3E}">
        <p14:creationId xmlns:p14="http://schemas.microsoft.com/office/powerpoint/2010/main" val="3115476515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7604D47690DE14AA41BD5A0EDCF6D32" ma:contentTypeVersion="11" ma:contentTypeDescription="建立新的文件。" ma:contentTypeScope="" ma:versionID="1cefb071191770179a54551cea853b43">
  <xsd:schema xmlns:xsd="http://www.w3.org/2001/XMLSchema" xmlns:xs="http://www.w3.org/2001/XMLSchema" xmlns:p="http://schemas.microsoft.com/office/2006/metadata/properties" xmlns:ns2="41500293-7681-4c9a-a090-684341cf07db" xmlns:ns3="028de026-c5f4-4cdf-8d0b-5fbc47a25fe6" targetNamespace="http://schemas.microsoft.com/office/2006/metadata/properties" ma:root="true" ma:fieldsID="f522de9971780722c69f9e5b3c3f53a9" ns2:_="" ns3:_="">
    <xsd:import namespace="41500293-7681-4c9a-a090-684341cf07db"/>
    <xsd:import namespace="028de026-c5f4-4cdf-8d0b-5fbc47a25f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500293-7681-4c9a-a090-684341cf07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de026-c5f4-4cdf-8d0b-5fbc47a25fe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FD349F-DF72-4F1B-B2D1-D7EEA53360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500293-7681-4c9a-a090-684341cf07db"/>
    <ds:schemaRef ds:uri="028de026-c5f4-4cdf-8d0b-5fbc47a25f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8492DC-D438-409B-9288-F572B6CCD7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C5C607-113D-42E6-9AFE-E016109BE9E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23564</TotalTime>
  <Words>291</Words>
  <Application>Microsoft Office PowerPoint</Application>
  <PresentationFormat>如螢幕大小 (4:3)</PresentationFormat>
  <Paragraphs>73</Paragraphs>
  <Slides>16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Microsoft JhengHei</vt:lpstr>
      <vt:lpstr>Arial</vt:lpstr>
      <vt:lpstr>Consolas</vt:lpstr>
      <vt:lpstr>自訂設計</vt:lpstr>
      <vt:lpstr>1_自訂設計</vt:lpstr>
      <vt:lpstr>Image</vt:lpstr>
      <vt:lpstr>物聯網應用專題-智慧家電</vt:lpstr>
      <vt:lpstr>智慧家電實作</vt:lpstr>
      <vt:lpstr>智慧家電實作</vt:lpstr>
      <vt:lpstr>使用技術與製作材料</vt:lpstr>
      <vt:lpstr>硬體設備配置實圖</vt:lpstr>
      <vt:lpstr>PowerPoint 簡報</vt:lpstr>
      <vt:lpstr>PowerPoint 簡報</vt:lpstr>
      <vt:lpstr>App 端</vt:lpstr>
      <vt:lpstr>使用資料庫儲存環境資訊</vt:lpstr>
      <vt:lpstr>使用資料庫資料繪製溫濕度走勢圖表</vt:lpstr>
      <vt:lpstr>溫濕度走勢圖表</vt:lpstr>
      <vt:lpstr>PowerPoint 簡報</vt:lpstr>
      <vt:lpstr>Lab 3</vt:lpstr>
      <vt:lpstr>PC端及APP端操控Firebase</vt:lpstr>
      <vt:lpstr>雲端操控</vt:lpstr>
      <vt:lpstr>實際DEMO</vt:lpstr>
    </vt:vector>
  </TitlesOfParts>
  <Company>巨匠電腦股份有限公司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以諾 雷</cp:lastModifiedBy>
  <cp:revision>2278</cp:revision>
  <dcterms:created xsi:type="dcterms:W3CDTF">2004-04-15T01:51:44Z</dcterms:created>
  <dcterms:modified xsi:type="dcterms:W3CDTF">2021-07-19T06:10:32Z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0x010100B7604D47690DE14AA41BD5A0EDCF6D32</vt:lpwstr>
  </property>
</Properties>
</file>